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28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7C-27BE-764E-B80F-E7A6A0725ABE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4364-00AC-9849-A3A8-CB5F5666E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7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7C-27BE-764E-B80F-E7A6A0725ABE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4364-00AC-9849-A3A8-CB5F5666E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8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7C-27BE-764E-B80F-E7A6A0725ABE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4364-00AC-9849-A3A8-CB5F5666E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7C-27BE-764E-B80F-E7A6A0725ABE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4364-00AC-9849-A3A8-CB5F5666E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3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7C-27BE-764E-B80F-E7A6A0725ABE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4364-00AC-9849-A3A8-CB5F5666E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7C-27BE-764E-B80F-E7A6A0725ABE}" type="datetimeFigureOut">
              <a:rPr lang="en-US" smtClean="0"/>
              <a:t>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4364-00AC-9849-A3A8-CB5F5666E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5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7C-27BE-764E-B80F-E7A6A0725ABE}" type="datetimeFigureOut">
              <a:rPr lang="en-US" smtClean="0"/>
              <a:t>8/02/17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4364-00AC-9849-A3A8-CB5F5666E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0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7C-27BE-764E-B80F-E7A6A0725ABE}" type="datetimeFigureOut">
              <a:rPr lang="en-US" smtClean="0"/>
              <a:t>8/02/17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4364-00AC-9849-A3A8-CB5F5666E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2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7C-27BE-764E-B80F-E7A6A0725ABE}" type="datetimeFigureOut">
              <a:rPr lang="en-US" smtClean="0"/>
              <a:t>8/02/17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4364-00AC-9849-A3A8-CB5F5666E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7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7C-27BE-764E-B80F-E7A6A0725ABE}" type="datetimeFigureOut">
              <a:rPr lang="en-US" smtClean="0"/>
              <a:t>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4364-00AC-9849-A3A8-CB5F5666E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8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677C-27BE-764E-B80F-E7A6A0725ABE}" type="datetimeFigureOut">
              <a:rPr lang="en-US" smtClean="0"/>
              <a:t>8/02/17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4364-00AC-9849-A3A8-CB5F5666E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5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677C-27BE-764E-B80F-E7A6A0725ABE}" type="datetimeFigureOut">
              <a:rPr lang="en-US" smtClean="0"/>
              <a:t>8/02/17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24364-00AC-9849-A3A8-CB5F5666E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5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Up Arrow 33"/>
          <p:cNvSpPr/>
          <p:nvPr/>
        </p:nvSpPr>
        <p:spPr>
          <a:xfrm>
            <a:off x="4724400" y="4981575"/>
            <a:ext cx="419736" cy="493290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381000"/>
            <a:ext cx="2057400" cy="646331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COURT JURISDICTION</a:t>
            </a:r>
            <a:endParaRPr lang="en-US" b="1" dirty="0"/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543300" y="76200"/>
            <a:ext cx="28575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HIGH COURT (FULL COURT)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Appeals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 </a:t>
            </a:r>
            <a:r>
              <a:rPr lang="en-US" sz="900" dirty="0" smtClean="0">
                <a:latin typeface="Verdana" pitchFamily="-106" charset="0"/>
                <a:ea typeface="Times New Roman" pitchFamily="-106" charset="0"/>
              </a:rPr>
              <a:t>on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criminal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 matters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from single judge of High Court.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543300" y="990600"/>
            <a:ext cx="28575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HIGH COURT (SINGLE JUDGE)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Appeals from NSW Court of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Appeal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 (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no criminal cases go straight here</a:t>
            </a:r>
            <a:r>
              <a:rPr kumimoji="0" lang="en-US" sz="9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-106" charset="0"/>
              <a:ea typeface="Times New Roman" pitchFamily="-106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543300" y="2947142"/>
            <a:ext cx="2857500" cy="813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NSW SUPREME COURT (SINGLE JUDGE)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-106" charset="0"/>
              <a:ea typeface="Times New Roman" pitchFamily="-10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-"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Very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serious criminal cases, such as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murder</a:t>
            </a:r>
            <a:r>
              <a:rPr lang="en-US" sz="900" dirty="0" smtClean="0">
                <a:latin typeface="Verdana" pitchFamily="-106" charset="0"/>
                <a:ea typeface="Times New Roman" pitchFamily="-106" charset="0"/>
              </a:rPr>
              <a:t>, aggravated sexual assault, etc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Char char="-"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Judge 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and</a:t>
            </a:r>
            <a:r>
              <a:rPr kumimoji="0" lang="en-US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 jury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772400" y="5715000"/>
            <a:ext cx="1240854" cy="990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CORONER’S COURT</a:t>
            </a:r>
            <a:br>
              <a: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</a:br>
            <a:endParaRPr kumimoji="0" lang="en-US" sz="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-106" charset="0"/>
              <a:ea typeface="Times New Roman" pitchFamily="-106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Investigations about unexplained deaths and fires.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190021" y="5715000"/>
            <a:ext cx="5429979" cy="10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NSW LOCAL COURTS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- Minor criminal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matters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 (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summary offences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-106" charset="0"/>
              <a:ea typeface="Times New Roman" pitchFamily="-10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- 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Committal hearings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(when you are charged with </a:t>
            </a:r>
            <a:r>
              <a:rPr kumimoji="0" 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any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 crime, you go to a local court first to decide if: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 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a) There is any real evidence or if your case to continue (Is there a </a:t>
            </a:r>
            <a:r>
              <a:rPr kumimoji="0" lang="en-US" sz="9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prima facie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case?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US" sz="900" dirty="0" smtClean="0">
                <a:latin typeface="Verdana" pitchFamily="-106" charset="0"/>
                <a:ea typeface="Times New Roman" pitchFamily="-106" charset="0"/>
              </a:rPr>
              <a:t>      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“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On</a:t>
            </a:r>
            <a:r>
              <a:rPr lang="en-US" sz="900" i="1" dirty="0" smtClean="0">
                <a:latin typeface="Verdana" pitchFamily="-106" charset="0"/>
                <a:ea typeface="Times New Roman" pitchFamily="-106" charset="0"/>
              </a:rPr>
              <a:t> 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the </a:t>
            </a:r>
            <a:r>
              <a:rPr kumimoji="0" 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face of 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it”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,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just by quickly looking at the facts?)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   </a:t>
            </a:r>
            <a:r>
              <a:rPr kumimoji="0" lang="en-US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b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) Which court your case should be held in (District? Supreme?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-106" charset="0"/>
              <a:ea typeface="Times New Roman" pitchFamily="-106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14300" y="5715795"/>
            <a:ext cx="1943100" cy="106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CHILDREN’S COURT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- Criminal cases dealing with 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children and young people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- Cases about the care and protection of children.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247900" y="1905000"/>
            <a:ext cx="54483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NSW COURT OF CRIMINAL APPEAL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Deals with 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appeals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from criminal cases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(usually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has three judges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)</a:t>
            </a:r>
            <a:r>
              <a:rPr lang="en-US" sz="900" dirty="0" smtClean="0">
                <a:latin typeface="Verdana" pitchFamily="-106" charset="0"/>
                <a:ea typeface="Times New Roman" pitchFamily="-106" charset="0"/>
              </a:rPr>
              <a:t>. Often hears </a:t>
            </a:r>
            <a:r>
              <a:rPr lang="en-US" sz="900" b="1" dirty="0" smtClean="0">
                <a:latin typeface="Verdana" pitchFamily="-106" charset="0"/>
                <a:ea typeface="Times New Roman" pitchFamily="-106" charset="0"/>
              </a:rPr>
              <a:t>“stated” cases </a:t>
            </a:r>
            <a:r>
              <a:rPr lang="en-US" sz="900" dirty="0" smtClean="0">
                <a:latin typeface="Verdana" pitchFamily="-106" charset="0"/>
                <a:ea typeface="Times New Roman" pitchFamily="-106" charset="0"/>
              </a:rPr>
              <a:t>(not going through the </a:t>
            </a:r>
            <a:r>
              <a:rPr lang="en-US" sz="900" i="1" dirty="0" smtClean="0">
                <a:latin typeface="Verdana" pitchFamily="-106" charset="0"/>
                <a:ea typeface="Times New Roman" pitchFamily="-106" charset="0"/>
              </a:rPr>
              <a:t>whole</a:t>
            </a:r>
            <a:r>
              <a:rPr lang="en-US" sz="900" dirty="0" smtClean="0">
                <a:latin typeface="Verdana" pitchFamily="-106" charset="0"/>
                <a:ea typeface="Times New Roman" pitchFamily="-106" charset="0"/>
              </a:rPr>
              <a:t> trial again – just going through the original judge’s decision and seeing if there was a </a:t>
            </a:r>
            <a:r>
              <a:rPr lang="en-US" sz="900" b="1" dirty="0" smtClean="0">
                <a:latin typeface="Verdana" pitchFamily="-106" charset="0"/>
                <a:ea typeface="Times New Roman" pitchFamily="-106" charset="0"/>
              </a:rPr>
              <a:t>mistake of law</a:t>
            </a:r>
            <a:r>
              <a:rPr lang="en-US" sz="900" dirty="0" smtClean="0">
                <a:latin typeface="Verdana" pitchFamily="-106" charset="0"/>
                <a:ea typeface="Times New Roman" pitchFamily="-106" charset="0"/>
              </a:rPr>
              <a:t>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-106" charset="0"/>
              <a:ea typeface="Times New Roman" pitchFamily="-106" charset="0"/>
            </a:endParaRPr>
          </a:p>
        </p:txBody>
      </p:sp>
      <p:sp>
        <p:nvSpPr>
          <p:cNvPr id="27" name="Up Arrow 26"/>
          <p:cNvSpPr/>
          <p:nvPr/>
        </p:nvSpPr>
        <p:spPr>
          <a:xfrm>
            <a:off x="4762500" y="762000"/>
            <a:ext cx="419736" cy="218925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4762500" y="1676400"/>
            <a:ext cx="419736" cy="218925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4777179" y="2727703"/>
            <a:ext cx="419736" cy="218925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-1" y="1827580"/>
            <a:ext cx="2190021" cy="2970044"/>
          </a:xfrm>
          <a:prstGeom prst="rect">
            <a:avLst/>
          </a:prstGeom>
        </p:spPr>
        <p:txBody>
          <a:bodyPr wrap="square" bIns="0">
            <a:spAutoFit/>
          </a:bodyPr>
          <a:lstStyle/>
          <a:p>
            <a:pPr algn="just"/>
            <a:r>
              <a:rPr lang="en-US" sz="1000" dirty="0" smtClean="0">
                <a:latin typeface="Verdana" pitchFamily="-106" charset="0"/>
                <a:ea typeface="Times New Roman" pitchFamily="-106" charset="0"/>
              </a:rPr>
              <a:t>There is </a:t>
            </a:r>
            <a:r>
              <a:rPr lang="en-US" sz="1000" b="1" dirty="0" smtClean="0">
                <a:latin typeface="Verdana" pitchFamily="-106" charset="0"/>
                <a:ea typeface="Times New Roman" pitchFamily="-106" charset="0"/>
              </a:rPr>
              <a:t>usually</a:t>
            </a:r>
            <a:r>
              <a:rPr lang="en-US" sz="1000" dirty="0" smtClean="0">
                <a:latin typeface="Verdana" pitchFamily="-106" charset="0"/>
                <a:ea typeface="Times New Roman" pitchFamily="-106" charset="0"/>
              </a:rPr>
              <a:t> no right for the </a:t>
            </a:r>
            <a:r>
              <a:rPr lang="en-US" sz="1000" i="1" dirty="0" smtClean="0">
                <a:latin typeface="Verdana" pitchFamily="-106" charset="0"/>
                <a:ea typeface="Times New Roman" pitchFamily="-106" charset="0"/>
              </a:rPr>
              <a:t>Prosecution</a:t>
            </a:r>
            <a:r>
              <a:rPr lang="en-US" sz="1000" dirty="0" smtClean="0">
                <a:latin typeface="Verdana" pitchFamily="-106" charset="0"/>
                <a:ea typeface="Times New Roman" pitchFamily="-106" charset="0"/>
              </a:rPr>
              <a:t> to appeal a criminal case once the defendant has been found </a:t>
            </a:r>
            <a:r>
              <a:rPr lang="en-US" sz="1000" b="1" dirty="0" smtClean="0">
                <a:latin typeface="Verdana" pitchFamily="-106" charset="0"/>
                <a:ea typeface="Times New Roman" pitchFamily="-106" charset="0"/>
              </a:rPr>
              <a:t>not guilty</a:t>
            </a:r>
            <a:r>
              <a:rPr lang="en-US" sz="1000" dirty="0" smtClean="0">
                <a:latin typeface="Verdana" pitchFamily="-106" charset="0"/>
                <a:ea typeface="Times New Roman" pitchFamily="-106" charset="0"/>
              </a:rPr>
              <a:t> (the “double jeopardy” rule). The </a:t>
            </a:r>
            <a:r>
              <a:rPr lang="en-US" sz="1000" b="1" u="sng" dirty="0" smtClean="0">
                <a:solidFill>
                  <a:srgbClr val="0000FF"/>
                </a:solidFill>
                <a:latin typeface="Verdana" pitchFamily="-106" charset="0"/>
                <a:ea typeface="Times New Roman" pitchFamily="-106" charset="0"/>
              </a:rPr>
              <a:t>Crimes (Appeal and Review) Act</a:t>
            </a:r>
            <a:r>
              <a:rPr lang="en-US" sz="1000" dirty="0" smtClean="0">
                <a:latin typeface="Verdana" pitchFamily="-106" charset="0"/>
                <a:ea typeface="Times New Roman" pitchFamily="-106" charset="0"/>
              </a:rPr>
              <a:t> was amended in 2006 to allow people to be put on trial again for </a:t>
            </a:r>
            <a:r>
              <a:rPr lang="en-US" sz="1000" b="1" dirty="0" smtClean="0">
                <a:latin typeface="Verdana" pitchFamily="-106" charset="0"/>
                <a:ea typeface="Times New Roman" pitchFamily="-106" charset="0"/>
              </a:rPr>
              <a:t>serious</a:t>
            </a:r>
            <a:r>
              <a:rPr lang="en-US" sz="1000" dirty="0" smtClean="0">
                <a:latin typeface="Verdana" pitchFamily="-106" charset="0"/>
                <a:ea typeface="Times New Roman" pitchFamily="-106" charset="0"/>
              </a:rPr>
              <a:t> offences (15+ years imprisonment) </a:t>
            </a:r>
            <a:r>
              <a:rPr lang="en-US" sz="1000" b="1" dirty="0" smtClean="0">
                <a:latin typeface="Verdana" pitchFamily="-106" charset="0"/>
                <a:ea typeface="Times New Roman" pitchFamily="-106" charset="0"/>
              </a:rPr>
              <a:t>if:</a:t>
            </a:r>
          </a:p>
          <a:p>
            <a:pPr algn="just"/>
            <a:endParaRPr lang="en-US" sz="1000" b="1" dirty="0" smtClean="0">
              <a:latin typeface="Verdana" pitchFamily="-106" charset="0"/>
              <a:ea typeface="Times New Roman" pitchFamily="-106" charset="0"/>
            </a:endParaRPr>
          </a:p>
          <a:p>
            <a:pPr algn="just">
              <a:buFontTx/>
              <a:buChar char="-"/>
            </a:pPr>
            <a:r>
              <a:rPr lang="en-US" sz="1000" dirty="0" smtClean="0">
                <a:latin typeface="Verdana" pitchFamily="-106" charset="0"/>
                <a:ea typeface="Times New Roman" pitchFamily="-106" charset="0"/>
              </a:rPr>
              <a:t> There is </a:t>
            </a:r>
            <a:r>
              <a:rPr lang="en-US" sz="1000" b="1" dirty="0" smtClean="0">
                <a:latin typeface="Verdana" pitchFamily="-106" charset="0"/>
                <a:ea typeface="Times New Roman" pitchFamily="-106" charset="0"/>
              </a:rPr>
              <a:t>new </a:t>
            </a:r>
            <a:r>
              <a:rPr lang="en-US" sz="1000" dirty="0" smtClean="0">
                <a:latin typeface="Verdana" pitchFamily="-106" charset="0"/>
                <a:ea typeface="Times New Roman" pitchFamily="-106" charset="0"/>
              </a:rPr>
              <a:t>and compelling/strong </a:t>
            </a:r>
            <a:r>
              <a:rPr lang="en-US" sz="1000" b="1" dirty="0" smtClean="0">
                <a:latin typeface="Verdana" pitchFamily="-106" charset="0"/>
                <a:ea typeface="Times New Roman" pitchFamily="-106" charset="0"/>
              </a:rPr>
              <a:t>evidence</a:t>
            </a:r>
            <a:r>
              <a:rPr lang="en-US" sz="1000" dirty="0" smtClean="0">
                <a:latin typeface="Verdana" pitchFamily="-106" charset="0"/>
                <a:ea typeface="Times New Roman" pitchFamily="-106" charset="0"/>
              </a:rPr>
              <a:t>; or</a:t>
            </a:r>
          </a:p>
          <a:p>
            <a:pPr algn="just"/>
            <a:r>
              <a:rPr lang="en-US" sz="1000" dirty="0" smtClean="0">
                <a:latin typeface="Verdana" pitchFamily="-106" charset="0"/>
                <a:ea typeface="Times New Roman" pitchFamily="-106" charset="0"/>
              </a:rPr>
              <a:t>- Something was done in the original trial (e.g. bribing or threatening jurors, perjury, etc) that “</a:t>
            </a:r>
            <a:r>
              <a:rPr lang="en-US" sz="1000" b="1" dirty="0" smtClean="0">
                <a:latin typeface="Verdana" pitchFamily="-106" charset="0"/>
                <a:ea typeface="Times New Roman" pitchFamily="-106" charset="0"/>
              </a:rPr>
              <a:t>tainted</a:t>
            </a:r>
            <a:r>
              <a:rPr lang="en-US" sz="1000" dirty="0" smtClean="0">
                <a:latin typeface="Verdana" pitchFamily="-106" charset="0"/>
                <a:ea typeface="Times New Roman" pitchFamily="-106" charset="0"/>
              </a:rPr>
              <a:t>” the verdict  </a:t>
            </a:r>
            <a:endParaRPr lang="en-US" sz="1000" dirty="0"/>
          </a:p>
        </p:txBody>
      </p:sp>
      <p:sp>
        <p:nvSpPr>
          <p:cNvPr id="31" name="Up Arrow 30"/>
          <p:cNvSpPr/>
          <p:nvPr/>
        </p:nvSpPr>
        <p:spPr>
          <a:xfrm>
            <a:off x="2628900" y="2728217"/>
            <a:ext cx="419736" cy="1462783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 Arrow 31"/>
          <p:cNvSpPr/>
          <p:nvPr/>
        </p:nvSpPr>
        <p:spPr>
          <a:xfrm>
            <a:off x="6857364" y="2729758"/>
            <a:ext cx="419736" cy="1461242"/>
          </a:xfrm>
          <a:prstGeom prst="up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endCxn id="24583" idx="0"/>
          </p:cNvCxnSpPr>
          <p:nvPr/>
        </p:nvCxnSpPr>
        <p:spPr>
          <a:xfrm rot="5400000">
            <a:off x="8282480" y="5595953"/>
            <a:ext cx="229395" cy="86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985853" y="5596748"/>
            <a:ext cx="229395" cy="86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804552" y="5597542"/>
            <a:ext cx="229395" cy="86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477000" y="381000"/>
            <a:ext cx="2705100" cy="1123384"/>
          </a:xfrm>
          <a:prstGeom prst="rect">
            <a:avLst/>
          </a:prstGeom>
        </p:spPr>
        <p:txBody>
          <a:bodyPr wrap="square" bIns="0">
            <a:spAutoFit/>
          </a:bodyPr>
          <a:lstStyle/>
          <a:p>
            <a:pPr algn="just"/>
            <a:r>
              <a:rPr lang="en-US" sz="1000" dirty="0" smtClean="0">
                <a:latin typeface="Verdana" pitchFamily="-106" charset="0"/>
                <a:ea typeface="Times New Roman" pitchFamily="-106" charset="0"/>
              </a:rPr>
              <a:t>The defendant has to be given </a:t>
            </a:r>
            <a:r>
              <a:rPr lang="en-US" sz="1000" b="1" dirty="0" smtClean="0">
                <a:latin typeface="Verdana" pitchFamily="-106" charset="0"/>
                <a:ea typeface="Times New Roman" pitchFamily="-106" charset="0"/>
              </a:rPr>
              <a:t>special leave (permission) to appeal</a:t>
            </a:r>
            <a:r>
              <a:rPr lang="en-US" sz="1000" dirty="0" smtClean="0">
                <a:latin typeface="Verdana" pitchFamily="-106" charset="0"/>
                <a:ea typeface="Times New Roman" pitchFamily="-106" charset="0"/>
              </a:rPr>
              <a:t> to the High Court. There usually has to be an important question of justice or public importance to be able to appeal to the High Court (only 6% of cases that apply are actually allowed to appeal)</a:t>
            </a:r>
            <a:endParaRPr lang="en-US" sz="1000" dirty="0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6073871" y="4191000"/>
            <a:ext cx="16002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DRUG COURT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Deals with offenders who are 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dependent on drugs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.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-106" charset="0"/>
              <a:ea typeface="Times New Roman" pitchFamily="-106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266949" y="4191000"/>
            <a:ext cx="2929965" cy="787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NSW DISTRICT 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COURT</a:t>
            </a:r>
            <a:b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</a:b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- Serious criminal cases such as armed robbery, sexual assault. Basically </a:t>
            </a:r>
            <a:r>
              <a:rPr kumimoji="0" 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anything except murder, treason or piracy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en-US" sz="900" dirty="0">
                <a:latin typeface="Verdana" pitchFamily="-106" charset="0"/>
                <a:ea typeface="Times New Roman" pitchFamily="-106" charset="0"/>
              </a:rPr>
              <a:t>-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 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-106" charset="0"/>
                <a:ea typeface="Times New Roman" pitchFamily="-106" charset="0"/>
              </a:rPr>
              <a:t>Appeals from Local Courts.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-106" charset="0"/>
              <a:ea typeface="Times New Roman" pitchFamily="-106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rot="5400000" flipH="1" flipV="1">
            <a:off x="4737762" y="1822635"/>
            <a:ext cx="11534" cy="7315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370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4578" grpId="0" build="p" animBg="1"/>
      <p:bldP spid="24579" grpId="0" build="p" animBg="1"/>
      <p:bldP spid="24581" grpId="0" build="p" animBg="1"/>
      <p:bldP spid="24583" grpId="0" build="p" animBg="1"/>
      <p:bldP spid="24584" grpId="0" build="p" animBg="1"/>
      <p:bldP spid="24585" grpId="0" build="p" animBg="1"/>
      <p:bldP spid="24595" grpId="0" build="p" animBg="1"/>
      <p:bldP spid="27" grpId="0" animBg="1"/>
      <p:bldP spid="28" grpId="0" animBg="1"/>
      <p:bldP spid="29" grpId="0" animBg="1"/>
      <p:bldP spid="30" grpId="0" build="p"/>
      <p:bldP spid="31" grpId="0" animBg="1"/>
      <p:bldP spid="32" grpId="0" animBg="1"/>
      <p:bldP spid="45" grpId="0" build="p"/>
      <p:bldP spid="24600" grpId="0" build="p" animBg="1"/>
      <p:bldP spid="2458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Question 1: Using page 48 of the textbook, define the terms original jurisdiction and appellate jurisdiction. </a:t>
            </a:r>
          </a:p>
          <a:p>
            <a:pPr marL="0" indent="0">
              <a:buNone/>
            </a:pPr>
            <a:r>
              <a:rPr lang="en-US" dirty="0" smtClean="0"/>
              <a:t>Question </a:t>
            </a:r>
            <a:r>
              <a:rPr lang="en-US" dirty="0"/>
              <a:t>2: Using page 50 of the textbook, define committal proceedings.</a:t>
            </a:r>
          </a:p>
          <a:p>
            <a:pPr marL="0" indent="0">
              <a:buNone/>
            </a:pPr>
            <a:r>
              <a:rPr lang="en-US" dirty="0" smtClean="0"/>
              <a:t>Question </a:t>
            </a:r>
            <a:r>
              <a:rPr lang="en-US" dirty="0"/>
              <a:t>3: Outline the role of the Coroner's Court. (page 50) Which legislation gives the Coroner's Court its power?</a:t>
            </a:r>
          </a:p>
          <a:p>
            <a:pPr marL="0" indent="0">
              <a:buNone/>
            </a:pPr>
            <a:r>
              <a:rPr lang="en-US" dirty="0" smtClean="0"/>
              <a:t>Question </a:t>
            </a:r>
            <a:r>
              <a:rPr lang="en-US" dirty="0"/>
              <a:t>4: Using the notes above, define the term prima facie.</a:t>
            </a:r>
          </a:p>
          <a:p>
            <a:pPr marL="0" indent="0">
              <a:buNone/>
            </a:pPr>
            <a:r>
              <a:rPr lang="en-US" dirty="0" smtClean="0"/>
              <a:t>Question </a:t>
            </a:r>
            <a:r>
              <a:rPr lang="en-US" dirty="0"/>
              <a:t>5: Does the prosecution have the right of appeal and is there any exceptions to this? (see above notes)</a:t>
            </a:r>
          </a:p>
          <a:p>
            <a:pPr marL="0" indent="0">
              <a:buNone/>
            </a:pPr>
            <a:r>
              <a:rPr lang="en-US" dirty="0" smtClean="0"/>
              <a:t>Question </a:t>
            </a:r>
            <a:r>
              <a:rPr lang="en-US" dirty="0"/>
              <a:t>6: Define the term "double jeopardy". (see notes above)</a:t>
            </a:r>
          </a:p>
          <a:p>
            <a:pPr marL="0" indent="0">
              <a:buNone/>
            </a:pPr>
            <a:r>
              <a:rPr lang="en-US" dirty="0" smtClean="0"/>
              <a:t>Question </a:t>
            </a:r>
            <a:r>
              <a:rPr lang="en-US" dirty="0"/>
              <a:t>7: How does the Children's Court fit into the Criminal Justice system? (see page 51 of textbook)</a:t>
            </a:r>
          </a:p>
          <a:p>
            <a:pPr marL="0" indent="0">
              <a:buNone/>
            </a:pPr>
            <a:r>
              <a:rPr lang="en-US" dirty="0" smtClean="0"/>
              <a:t>Question </a:t>
            </a:r>
            <a:r>
              <a:rPr lang="en-US" dirty="0"/>
              <a:t>8: Using the chart above, identify which court will have original jurisdiction for a murder trial.</a:t>
            </a:r>
          </a:p>
          <a:p>
            <a:pPr marL="0" indent="0">
              <a:buNone/>
            </a:pPr>
            <a:r>
              <a:rPr lang="en-US" dirty="0" smtClean="0"/>
              <a:t>Question </a:t>
            </a:r>
            <a:r>
              <a:rPr lang="en-US" dirty="0"/>
              <a:t>9: If a murder conviction is appealed, which court will have appellate jurisdiction? (see above)</a:t>
            </a:r>
          </a:p>
          <a:p>
            <a:pPr marL="0" indent="0">
              <a:buNone/>
            </a:pPr>
            <a:r>
              <a:rPr lang="en-US" dirty="0" smtClean="0"/>
              <a:t>Question </a:t>
            </a:r>
            <a:r>
              <a:rPr lang="en-US" dirty="0"/>
              <a:t>10: What is the Drug Court and how does it function? (see above and do own research)</a:t>
            </a:r>
          </a:p>
          <a:p>
            <a:pPr marL="0" indent="0">
              <a:buNone/>
            </a:pPr>
            <a:r>
              <a:rPr lang="en-US" dirty="0" smtClean="0"/>
              <a:t>Question </a:t>
            </a:r>
            <a:r>
              <a:rPr lang="en-US" dirty="0"/>
              <a:t>11: When do cases reach the High Court? (see above)</a:t>
            </a:r>
          </a:p>
        </p:txBody>
      </p:sp>
    </p:spTree>
    <p:extLst>
      <p:ext uri="{BB962C8B-B14F-4D97-AF65-F5344CB8AC3E}">
        <p14:creationId xmlns:p14="http://schemas.microsoft.com/office/powerpoint/2010/main" val="164862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606</Words>
  <Application>Microsoft Macintosh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Questions</vt:lpstr>
    </vt:vector>
  </TitlesOfParts>
  <Company>CEOP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Catholic Education Office Parramatta</dc:creator>
  <cp:lastModifiedBy>Kim Aziz</cp:lastModifiedBy>
  <cp:revision>2</cp:revision>
  <dcterms:created xsi:type="dcterms:W3CDTF">2013-05-18T00:06:17Z</dcterms:created>
  <dcterms:modified xsi:type="dcterms:W3CDTF">2017-02-08T05:52:59Z</dcterms:modified>
</cp:coreProperties>
</file>