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8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4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7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4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0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8648-F6B5-704E-B955-DB432C2B79D8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2A8B-11BE-1946-898B-E24D4324C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ADVERSARY SYSTEM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743200" y="1447800"/>
            <a:ext cx="2895600" cy="3542119"/>
            <a:chOff x="6324600" y="159603"/>
            <a:chExt cx="2895600" cy="3542119"/>
          </a:xfrm>
        </p:grpSpPr>
        <p:sp>
          <p:nvSpPr>
            <p:cNvPr id="4" name="Rectangle 3"/>
            <p:cNvSpPr/>
            <p:nvPr/>
          </p:nvSpPr>
          <p:spPr>
            <a:xfrm>
              <a:off x="6330938" y="221922"/>
              <a:ext cx="2743200" cy="3479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2275" y="1295400"/>
              <a:ext cx="972391" cy="11529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324600" y="159603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u="sng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</a:rPr>
                <a:t>DISCUSS</a:t>
              </a:r>
              <a:endParaRPr lang="en-US" sz="4800" b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19228" y="879902"/>
              <a:ext cx="2319972" cy="415498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ctr"/>
              <a:r>
                <a:rPr lang="en-US" sz="1200" i="1" dirty="0" smtClean="0"/>
                <a:t>“</a:t>
              </a:r>
              <a:r>
                <a:rPr lang="en-US" sz="1200" b="1" i="1" u="sng" dirty="0" smtClean="0"/>
                <a:t>Identify issues</a:t>
              </a:r>
              <a:r>
                <a:rPr lang="en-US" sz="1200" i="1" dirty="0" smtClean="0"/>
                <a:t> and </a:t>
              </a:r>
              <a:r>
                <a:rPr lang="en-US" sz="1200" b="1" i="1" u="sng" dirty="0" smtClean="0"/>
                <a:t>provide points FOR and AGAINST</a:t>
              </a:r>
              <a:r>
                <a:rPr lang="en-US" sz="1200" dirty="0" smtClean="0"/>
                <a:t>”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4600" y="1489502"/>
              <a:ext cx="1457675" cy="415498"/>
            </a:xfrm>
            <a:prstGeom prst="rect">
              <a:avLst/>
            </a:prstGeom>
            <a:noFill/>
          </p:spPr>
          <p:txBody>
            <a:bodyPr wrap="square" lIns="0" bIns="0" rtlCol="0">
              <a:spAutoFit/>
            </a:bodyPr>
            <a:lstStyle/>
            <a:p>
              <a:pPr algn="ctr"/>
              <a:r>
                <a:rPr lang="en-US" sz="2400" b="1" u="sng" dirty="0" smtClean="0"/>
                <a:t>ISSUE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182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</a:rPr>
                <a:t>FOR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7600" y="16764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</a:rPr>
                <a:t>FOR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53400" y="182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AGAINST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53400" y="16764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AGAINST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53400" y="1524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AGAINST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62525" y="2784902"/>
              <a:ext cx="1457675" cy="415498"/>
            </a:xfrm>
            <a:prstGeom prst="rect">
              <a:avLst/>
            </a:prstGeom>
            <a:noFill/>
          </p:spPr>
          <p:txBody>
            <a:bodyPr wrap="square" lIns="0" bIns="0" rtlCol="0">
              <a:spAutoFit/>
            </a:bodyPr>
            <a:lstStyle/>
            <a:p>
              <a:pPr algn="ctr"/>
              <a:r>
                <a:rPr lang="en-US" sz="2400" b="1" u="sng" dirty="0" smtClean="0"/>
                <a:t>ISSUE 2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9150" y="2438400"/>
              <a:ext cx="972391" cy="115297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334475" y="2968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</a:rPr>
                <a:t>FOR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34475" y="28194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</a:rPr>
                <a:t>FOR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4475" y="2667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</a:rPr>
                <a:t>FOR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0275" y="2968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AGAINST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20275" y="28194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AGAINST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0800" y="1828800"/>
              <a:ext cx="1288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Name an issue</a:t>
              </a:r>
              <a:endParaRPr lang="en-US" sz="1400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48600" y="3124200"/>
              <a:ext cx="1288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Name an issue</a:t>
              </a:r>
              <a:endParaRPr lang="en-US" sz="1400" i="1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81000" y="3565962"/>
            <a:ext cx="2057400" cy="100078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1000" y="2371587"/>
            <a:ext cx="2057400" cy="120032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FFFF"/>
                </a:solidFill>
              </a:rPr>
              <a:t>DISCUSS</a:t>
            </a:r>
            <a:r>
              <a:rPr lang="en-US" dirty="0" smtClean="0">
                <a:solidFill>
                  <a:srgbClr val="FFFFFF"/>
                </a:solidFill>
              </a:rPr>
              <a:t> the use of the adversary system as a means of achieving justice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3728542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ADVERSARY SYSTEM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38800" y="25908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you have to first know…</a:t>
            </a:r>
          </a:p>
          <a:p>
            <a:endParaRPr lang="en-US" dirty="0" smtClean="0"/>
          </a:p>
          <a:p>
            <a:r>
              <a:rPr lang="en-US" b="1" dirty="0" smtClean="0"/>
              <a:t>WHAT</a:t>
            </a:r>
            <a:r>
              <a:rPr lang="en-US" dirty="0" smtClean="0"/>
              <a:t> the ‘adversary system’ is</a:t>
            </a:r>
          </a:p>
          <a:p>
            <a:endParaRPr lang="en-US" b="1" dirty="0" smtClean="0"/>
          </a:p>
          <a:p>
            <a:r>
              <a:rPr lang="en-US" b="1" dirty="0" smtClean="0"/>
              <a:t>and</a:t>
            </a:r>
          </a:p>
          <a:p>
            <a:endParaRPr lang="en-US" b="1" dirty="0" smtClean="0"/>
          </a:p>
          <a:p>
            <a:r>
              <a:rPr lang="en-US" b="1" dirty="0" smtClean="0"/>
              <a:t>WHAT</a:t>
            </a:r>
            <a:r>
              <a:rPr lang="en-US" dirty="0" smtClean="0"/>
              <a:t> is the </a:t>
            </a:r>
            <a:r>
              <a:rPr lang="en-US" b="1" i="1" dirty="0" smtClean="0"/>
              <a:t>alternative </a:t>
            </a:r>
            <a:r>
              <a:rPr lang="en-US" dirty="0" smtClean="0"/>
              <a:t>(if we didn’t have the adversary system, what </a:t>
            </a:r>
            <a:r>
              <a:rPr lang="en-US" b="1" dirty="0" smtClean="0"/>
              <a:t>could</a:t>
            </a:r>
            <a:r>
              <a:rPr lang="en-US" dirty="0" smtClean="0"/>
              <a:t> we have?)</a:t>
            </a:r>
            <a:endParaRPr lang="en-US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1671935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 – NO JUDGEMENT REQUIRED!</a:t>
            </a:r>
          </a:p>
        </p:txBody>
      </p:sp>
    </p:spTree>
    <p:extLst>
      <p:ext uri="{BB962C8B-B14F-4D97-AF65-F5344CB8AC3E}">
        <p14:creationId xmlns:p14="http://schemas.microsoft.com/office/powerpoint/2010/main" val="365064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8" grpId="0" animBg="1"/>
      <p:bldP spid="29" grpId="0" build="p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381000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ADVERSARY SYSTEM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2743200" y="1447800"/>
            <a:ext cx="2895600" cy="3542119"/>
            <a:chOff x="6324600" y="159603"/>
            <a:chExt cx="2895600" cy="3542119"/>
          </a:xfrm>
        </p:grpSpPr>
        <p:sp>
          <p:nvSpPr>
            <p:cNvPr id="26" name="Rectangle 25"/>
            <p:cNvSpPr/>
            <p:nvPr/>
          </p:nvSpPr>
          <p:spPr>
            <a:xfrm>
              <a:off x="6330938" y="221922"/>
              <a:ext cx="2743200" cy="3479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2275" y="1295400"/>
              <a:ext cx="972391" cy="115297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324600" y="159603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u="sng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</a:rPr>
                <a:t>DISCUSS</a:t>
              </a:r>
              <a:endParaRPr lang="en-US" sz="4800" b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19228" y="879902"/>
              <a:ext cx="2319972" cy="415498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ctr"/>
              <a:r>
                <a:rPr lang="en-US" sz="1200" i="1" dirty="0" smtClean="0"/>
                <a:t>“</a:t>
              </a:r>
              <a:r>
                <a:rPr lang="en-US" sz="1200" b="1" i="1" u="sng" dirty="0" smtClean="0"/>
                <a:t>Identify issues</a:t>
              </a:r>
              <a:r>
                <a:rPr lang="en-US" sz="1200" i="1" dirty="0" smtClean="0"/>
                <a:t> and </a:t>
              </a:r>
              <a:r>
                <a:rPr lang="en-US" sz="1200" b="1" i="1" u="sng" dirty="0" smtClean="0"/>
                <a:t>provide points FOR and AGAINST</a:t>
              </a:r>
              <a:r>
                <a:rPr lang="en-US" sz="1200" dirty="0" smtClean="0"/>
                <a:t>”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24600" y="1489502"/>
              <a:ext cx="1457675" cy="415498"/>
            </a:xfrm>
            <a:prstGeom prst="rect">
              <a:avLst/>
            </a:prstGeom>
            <a:noFill/>
          </p:spPr>
          <p:txBody>
            <a:bodyPr wrap="square" lIns="0" bIns="0" rtlCol="0">
              <a:spAutoFit/>
            </a:bodyPr>
            <a:lstStyle/>
            <a:p>
              <a:pPr algn="ctr"/>
              <a:r>
                <a:rPr lang="en-US" sz="2400" b="1" u="sng" dirty="0" smtClean="0"/>
                <a:t>ISSUE 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67600" y="182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</a:rPr>
                <a:t>FOR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67600" y="16764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</a:rPr>
                <a:t>FOR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53400" y="182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AGAINST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53400" y="16764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AGAINST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53400" y="1524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AGAINST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62525" y="2784902"/>
              <a:ext cx="1457675" cy="415498"/>
            </a:xfrm>
            <a:prstGeom prst="rect">
              <a:avLst/>
            </a:prstGeom>
            <a:noFill/>
          </p:spPr>
          <p:txBody>
            <a:bodyPr wrap="square" lIns="0" bIns="0" rtlCol="0">
              <a:spAutoFit/>
            </a:bodyPr>
            <a:lstStyle/>
            <a:p>
              <a:pPr algn="ctr"/>
              <a:r>
                <a:rPr lang="en-US" sz="2400" b="1" u="sng" dirty="0" smtClean="0"/>
                <a:t>ISSUE 2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9150" y="2438400"/>
              <a:ext cx="972391" cy="115297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334475" y="2968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</a:rPr>
                <a:t>FOR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34475" y="28194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</a:rPr>
                <a:t>FOR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34475" y="2667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</a:rPr>
                <a:t>FOR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20275" y="2968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AGAINST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20275" y="28194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AGAINST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00800" y="1828800"/>
              <a:ext cx="1288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Name an issue</a:t>
              </a:r>
              <a:endParaRPr lang="en-US" sz="14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48600" y="3124200"/>
              <a:ext cx="1288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Name an issue</a:t>
              </a:r>
              <a:endParaRPr lang="en-US" sz="1400" i="1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381000" y="3525934"/>
            <a:ext cx="2057400" cy="33639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1000" y="2395048"/>
            <a:ext cx="2057400" cy="120032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FFFF"/>
                </a:solidFill>
              </a:rPr>
              <a:t>DISCUSS</a:t>
            </a:r>
            <a:r>
              <a:rPr lang="en-US" dirty="0" smtClean="0">
                <a:solidFill>
                  <a:srgbClr val="FFFFFF"/>
                </a:solidFill>
              </a:rPr>
              <a:t> the use of the adversary system as a means of achieving justice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" y="3767761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ADVERSARY SYSTEM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791200" y="1487031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Provide points for and against the adversary system </a:t>
            </a:r>
            <a:r>
              <a:rPr lang="en-US" sz="2800" b="1" i="1" u="sng" dirty="0" smtClean="0"/>
              <a:t>as a way of achieving justice</a:t>
            </a:r>
            <a:r>
              <a:rPr lang="en-US" sz="2800" b="1" dirty="0" smtClean="0"/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56072" y="3828871"/>
            <a:ext cx="3587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Firstly</a:t>
            </a:r>
            <a:r>
              <a:rPr lang="en-US" dirty="0" smtClean="0"/>
              <a:t>, work out the </a:t>
            </a:r>
            <a:r>
              <a:rPr lang="en-US" b="1" dirty="0" smtClean="0"/>
              <a:t>issues</a:t>
            </a:r>
            <a:r>
              <a:rPr lang="en-US" dirty="0" smtClean="0"/>
              <a:t> that you can use to work out whether it is the best way of achieving justice, </a:t>
            </a:r>
            <a:r>
              <a:rPr lang="en-US" b="1" dirty="0" smtClean="0"/>
              <a:t>then</a:t>
            </a:r>
            <a:r>
              <a:rPr lang="en-US" dirty="0" smtClean="0"/>
              <a:t> provide points </a:t>
            </a:r>
            <a:r>
              <a:rPr lang="en-US" b="1" dirty="0" smtClean="0"/>
              <a:t>for and against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667000" y="51816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 1:</a:t>
            </a:r>
            <a:r>
              <a:rPr lang="en-US" dirty="0" smtClean="0"/>
              <a:t> The use of </a:t>
            </a:r>
            <a:r>
              <a:rPr lang="en-US" b="1" dirty="0" smtClean="0"/>
              <a:t>juries</a:t>
            </a:r>
          </a:p>
          <a:p>
            <a:r>
              <a:rPr lang="en-US" b="1" dirty="0" smtClean="0"/>
              <a:t>ISSUE 2: </a:t>
            </a:r>
            <a:r>
              <a:rPr lang="en-US" dirty="0" smtClean="0"/>
              <a:t>The </a:t>
            </a:r>
            <a:r>
              <a:rPr lang="en-US" b="1" dirty="0" smtClean="0"/>
              <a:t>role</a:t>
            </a:r>
            <a:r>
              <a:rPr lang="en-US" dirty="0" smtClean="0"/>
              <a:t> of </a:t>
            </a:r>
            <a:r>
              <a:rPr lang="en-US" b="1" dirty="0" smtClean="0"/>
              <a:t>judges</a:t>
            </a:r>
            <a:endParaRPr lang="en-US" dirty="0" smtClean="0"/>
          </a:p>
          <a:p>
            <a:r>
              <a:rPr lang="en-US" b="1" dirty="0" smtClean="0"/>
              <a:t>ISSUE 3: </a:t>
            </a:r>
            <a:r>
              <a:rPr lang="en-US" dirty="0" smtClean="0"/>
              <a:t>The use of </a:t>
            </a:r>
            <a:r>
              <a:rPr lang="en-US" b="1" dirty="0" smtClean="0"/>
              <a:t>evidence</a:t>
            </a:r>
          </a:p>
          <a:p>
            <a:r>
              <a:rPr lang="en-US" b="1" dirty="0" smtClean="0"/>
              <a:t>ISSUE 4: </a:t>
            </a:r>
            <a:r>
              <a:rPr lang="en-US" dirty="0" smtClean="0"/>
              <a:t>The importance of lawyers</a:t>
            </a:r>
          </a:p>
          <a:p>
            <a:r>
              <a:rPr lang="en-US" b="1" dirty="0" smtClean="0"/>
              <a:t>ISSUE 5: </a:t>
            </a:r>
            <a:r>
              <a:rPr lang="en-US" dirty="0" smtClean="0"/>
              <a:t>The use of </a:t>
            </a:r>
            <a:r>
              <a:rPr lang="en-US" b="1" dirty="0" smtClean="0"/>
              <a:t>pleas </a:t>
            </a:r>
            <a:r>
              <a:rPr lang="en-US" dirty="0" smtClean="0"/>
              <a:t>(pleading guilty &amp; plea bargaining)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269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Question 1: Using the notes above and page 54 of the textbook, differentiate between the adversary system and the inquisitorial system. </a:t>
            </a:r>
          </a:p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/>
              <a:t>2: Using the notes above, identify the similarities between the adversary system and the inquisitorial system.</a:t>
            </a:r>
          </a:p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/>
              <a:t>3: What is the statistic about Japan, an inquisitorial system, in contrast with Australia? Does this necessarily tell you the inquisitorial system? Why/why not?</a:t>
            </a:r>
          </a:p>
        </p:txBody>
      </p:sp>
    </p:spTree>
    <p:extLst>
      <p:ext uri="{BB962C8B-B14F-4D97-AF65-F5344CB8AC3E}">
        <p14:creationId xmlns:p14="http://schemas.microsoft.com/office/powerpoint/2010/main" val="120605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0" y="295656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OPPONENT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295656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“ADVERSARY”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295656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=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81000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ADVERSARY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3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0"/>
            <a:ext cx="3200400" cy="2091001"/>
          </a:xfrm>
          <a:prstGeom prst="rect">
            <a:avLst/>
          </a:prstGeom>
          <a:noFill/>
        </p:spPr>
      </p:pic>
      <p:pic>
        <p:nvPicPr>
          <p:cNvPr id="18842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4771" y="2133600"/>
            <a:ext cx="4828029" cy="2681288"/>
          </a:xfrm>
          <a:prstGeom prst="rect">
            <a:avLst/>
          </a:prstGeom>
          <a:noFill/>
        </p:spPr>
      </p:pic>
      <p:pic>
        <p:nvPicPr>
          <p:cNvPr id="1884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76800"/>
            <a:ext cx="2957512" cy="1876425"/>
          </a:xfrm>
          <a:prstGeom prst="rect">
            <a:avLst/>
          </a:prstGeom>
          <a:noFill/>
        </p:spPr>
      </p:pic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5813425" y="0"/>
            <a:ext cx="3330575" cy="1857375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JUDGE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Decides on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Questions of Law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Doesn’t do any investigating.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Doesn’t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cross examine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the witnesses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Criminal cases: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Decides your sentence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1270000" y="8621713"/>
            <a:ext cx="1835150" cy="1595437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-106" charset="0"/>
                <a:cs typeface="Calibri"/>
              </a:rPr>
              <a:t>JURY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-106" charset="0"/>
                <a:cs typeface="Calibri"/>
              </a:rPr>
              <a:t>Decides on </a:t>
            </a: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-106" charset="0"/>
                <a:cs typeface="Calibri"/>
              </a:rPr>
              <a:t>Questions of FACT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-106" charset="0"/>
                <a:cs typeface="Calibri"/>
              </a:rPr>
              <a:t>Doesn’t do any investigating.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-106" charset="0"/>
                <a:cs typeface="Calibri"/>
              </a:rPr>
              <a:t>Doesn’t ask questions.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-106" charset="0"/>
                <a:cs typeface="Calibri"/>
              </a:rPr>
              <a:t>Bunch of randoms.</a:t>
            </a:r>
          </a:p>
        </p:txBody>
      </p:sp>
      <p:sp>
        <p:nvSpPr>
          <p:cNvPr id="188428" name="AutoShape 12"/>
          <p:cNvSpPr>
            <a:spLocks noChangeArrowheads="1"/>
          </p:cNvSpPr>
          <p:nvPr/>
        </p:nvSpPr>
        <p:spPr bwMode="auto">
          <a:xfrm rot="21255100">
            <a:off x="4509996" y="2613684"/>
            <a:ext cx="1133475" cy="1371600"/>
          </a:xfrm>
          <a:prstGeom prst="leftRightArrow">
            <a:avLst>
              <a:gd name="adj1" fmla="val 38889"/>
              <a:gd name="adj2" fmla="val 31259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38100" dist="1143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2133600" y="2971800"/>
            <a:ext cx="2190750" cy="796857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Prosecution OR Plaintiff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Their job is to 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WIN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</p:txBody>
      </p:sp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6096000" y="2590800"/>
            <a:ext cx="1833563" cy="795338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Defendant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Their job is to 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WIN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</p:txBody>
      </p:sp>
      <p:sp>
        <p:nvSpPr>
          <p:cNvPr id="188431" name="Text Box 15"/>
          <p:cNvSpPr txBox="1">
            <a:spLocks noChangeArrowheads="1"/>
          </p:cNvSpPr>
          <p:nvPr/>
        </p:nvSpPr>
        <p:spPr bwMode="auto">
          <a:xfrm>
            <a:off x="533400" y="4876800"/>
            <a:ext cx="3140076" cy="1901825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JURY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Decides on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Questions of FACT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Doesn’t do any investigating.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Doesn’t ask questions.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Bunch of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randoms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81000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THE ADVERSARY SYSTEM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01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  <p:bldP spid="188428" grpId="0" animBg="1"/>
      <p:bldP spid="188429" grpId="0" animBg="1"/>
      <p:bldP spid="188430" grpId="0" animBg="1"/>
      <p:bldP spid="1884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394655" y="2635300"/>
            <a:ext cx="1951038" cy="723729"/>
          </a:xfrm>
          <a:prstGeom prst="rect">
            <a:avLst/>
          </a:prstGeom>
          <a:solidFill>
            <a:schemeClr val="bg1"/>
          </a:solidFill>
          <a:ln w="76200" cap="flat" cmpd="tri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Why can’t the </a:t>
            </a: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judge</a:t>
            </a: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 ask questions?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2680655" y="2225701"/>
            <a:ext cx="2895600" cy="1747783"/>
          </a:xfrm>
          <a:prstGeom prst="rect">
            <a:avLst/>
          </a:prstGeom>
          <a:solidFill>
            <a:schemeClr val="bg1"/>
          </a:solidFill>
          <a:ln w="76200" cap="flat" cmpd="tri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Why </a:t>
            </a:r>
            <a:r>
              <a:rPr lang="en-US" dirty="0" smtClean="0">
                <a:latin typeface="Calibri"/>
                <a:ea typeface="Times New Roman" pitchFamily="-106" charset="0"/>
                <a:cs typeface="Calibri"/>
              </a:rPr>
              <a:t>can’t </a:t>
            </a:r>
            <a:r>
              <a:rPr lang="en-US" b="1" dirty="0" smtClean="0">
                <a:latin typeface="Calibri"/>
                <a:ea typeface="Times New Roman" pitchFamily="-106" charset="0"/>
                <a:cs typeface="Calibri"/>
              </a:rPr>
              <a:t>jurors </a:t>
            </a:r>
            <a:r>
              <a:rPr lang="en-US" dirty="0" smtClean="0">
                <a:latin typeface="Calibri"/>
                <a:ea typeface="Times New Roman" pitchFamily="-106" charset="0"/>
                <a:cs typeface="Calibri"/>
              </a:rPr>
              <a:t>ask direct questions? Or at least </a:t>
            </a:r>
            <a:r>
              <a:rPr lang="en-US" i="1" dirty="0" smtClean="0">
                <a:latin typeface="Calibri"/>
                <a:ea typeface="Times New Roman" pitchFamily="-106" charset="0"/>
                <a:cs typeface="Calibri"/>
              </a:rPr>
              <a:t>encouraged</a:t>
            </a:r>
            <a:r>
              <a:rPr lang="en-US" dirty="0" smtClean="0">
                <a:latin typeface="Calibri"/>
                <a:ea typeface="Times New Roman" pitchFamily="-106" charset="0"/>
                <a:cs typeface="Calibri"/>
              </a:rPr>
              <a:t> to ask the judge questions during the trial?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Calibri"/>
              <a:ea typeface="Times New Roman" pitchFamily="-106" charset="0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They’re the ones </a:t>
            </a:r>
            <a:r>
              <a:rPr kumimoji="0" lang="en-US" b="1" i="1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deciding your case</a:t>
            </a: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!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594805" y="4516488"/>
            <a:ext cx="2171700" cy="1471612"/>
          </a:xfrm>
          <a:prstGeom prst="rect">
            <a:avLst/>
          </a:prstGeom>
          <a:solidFill>
            <a:schemeClr val="bg1"/>
          </a:solidFill>
          <a:ln w="76200" cap="flat" cmpd="tri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Why does the side with more money/more lawyers win so often? (e.g. cigarette companies)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5042855" y="4692700"/>
            <a:ext cx="2930525" cy="1828800"/>
          </a:xfrm>
          <a:prstGeom prst="rect">
            <a:avLst/>
          </a:prstGeom>
          <a:solidFill>
            <a:schemeClr val="bg1"/>
          </a:solidFill>
          <a:ln w="76200" cap="flat" cmpd="tri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Why do cases get decided on a “who won?” basis? </a:t>
            </a:r>
            <a:r>
              <a:rPr kumimoji="0" lang="en-US" b="1" i="0" u="none" strike="noStrike" cap="none" normalizeH="0" baseline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Why can’t the GOAL of a trial be to get to the TRUTH</a:t>
            </a:r>
            <a:r>
              <a:rPr kumimoji="0" lang="en-US" b="0" i="0" u="none" strike="noStrike" cap="none" normalizeH="0" baseline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, rather than whoever is a better lawyer, or whoever is more persuasive?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5960430" y="1909812"/>
            <a:ext cx="2901927" cy="1258888"/>
          </a:xfrm>
          <a:prstGeom prst="rect">
            <a:avLst/>
          </a:prstGeom>
          <a:solidFill>
            <a:schemeClr val="bg1"/>
          </a:solidFill>
          <a:ln w="76200" cap="flat" cmpd="tri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-106" charset="0"/>
                <a:cs typeface="Calibri"/>
              </a:rPr>
              <a:t>Why is our legal system based on the idea that only one person can win and the other person has to lose?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ADVERSARY SYSTEM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027331"/>
            <a:ext cx="67708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PROBLEMS</a:t>
            </a:r>
            <a:r>
              <a:rPr lang="en-US" sz="3200" b="1" dirty="0" smtClean="0">
                <a:solidFill>
                  <a:srgbClr val="FF0000"/>
                </a:solidFill>
              </a:rPr>
              <a:t> with the adversary system: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6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  <p:bldP spid="185347" grpId="0" animBg="1"/>
      <p:bldP spid="185348" grpId="0" animBg="1"/>
      <p:bldP spid="185349" grpId="0" animBg="1"/>
      <p:bldP spid="1853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2733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what’s the alternative?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05874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INQUISITORIAL system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2653158"/>
            <a:ext cx="298061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744096" y="2662941"/>
            <a:ext cx="1380104" cy="2306517"/>
          </a:xfrm>
          <a:custGeom>
            <a:avLst/>
            <a:gdLst>
              <a:gd name="connsiteX0" fmla="*/ 1380104 w 1380104"/>
              <a:gd name="connsiteY0" fmla="*/ 0 h 2306517"/>
              <a:gd name="connsiteX1" fmla="*/ 45356 w 1380104"/>
              <a:gd name="connsiteY1" fmla="*/ 1036637 h 2306517"/>
              <a:gd name="connsiteX2" fmla="*/ 1107971 w 1380104"/>
              <a:gd name="connsiteY2" fmla="*/ 2306517 h 230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0104" h="2306517">
                <a:moveTo>
                  <a:pt x="1380104" y="0"/>
                </a:moveTo>
                <a:cubicBezTo>
                  <a:pt x="735408" y="326108"/>
                  <a:pt x="90712" y="652217"/>
                  <a:pt x="45356" y="1036637"/>
                </a:cubicBezTo>
                <a:cubicBezTo>
                  <a:pt x="0" y="1421057"/>
                  <a:pt x="553985" y="1863787"/>
                  <a:pt x="1107971" y="2306517"/>
                </a:cubicBezTo>
              </a:path>
            </a:pathLst>
          </a:cu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11760" y="4603428"/>
            <a:ext cx="5486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someone is </a:t>
            </a:r>
            <a:r>
              <a:rPr lang="en-US" sz="3600" i="1" dirty="0" smtClean="0"/>
              <a:t>inquisitive</a:t>
            </a:r>
            <a:r>
              <a:rPr lang="en-US" sz="3600" dirty="0" smtClean="0"/>
              <a:t> they ask a lot of questions to try and find the truth…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ADVERSARY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258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9" grpId="0" animBg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27331"/>
            <a:ext cx="4191000" cy="31340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566160"/>
            <a:ext cx="4933896" cy="32918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381000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ADVERSARY SYSTEM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1024092"/>
            <a:ext cx="3867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Judge Judy’s ‘Small Claims Court’ is more like an inquisitorial system.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80344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Japan uses the inquisitorial system (though they are introducing some parts of the adversary system, like juries, recently).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45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34299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ADVERSARY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638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0"/>
            <a:ext cx="5943600" cy="6858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0"/>
            <a:ext cx="5943600" cy="68580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111500" y="533400"/>
            <a:ext cx="2908300" cy="5765800"/>
            <a:chOff x="3111500" y="533400"/>
            <a:chExt cx="2908300" cy="5765800"/>
          </a:xfrm>
        </p:grpSpPr>
        <p:sp>
          <p:nvSpPr>
            <p:cNvPr id="34" name="Freeform 33"/>
            <p:cNvSpPr/>
            <p:nvPr/>
          </p:nvSpPr>
          <p:spPr>
            <a:xfrm>
              <a:off x="3111500" y="546100"/>
              <a:ext cx="1441979" cy="5753100"/>
            </a:xfrm>
            <a:custGeom>
              <a:avLst/>
              <a:gdLst>
                <a:gd name="connsiteX0" fmla="*/ 1394883 w 1407583"/>
                <a:gd name="connsiteY0" fmla="*/ 0 h 5753100"/>
                <a:gd name="connsiteX1" fmla="*/ 442383 w 1407583"/>
                <a:gd name="connsiteY1" fmla="*/ 1117600 h 5753100"/>
                <a:gd name="connsiteX2" fmla="*/ 23283 w 1407583"/>
                <a:gd name="connsiteY2" fmla="*/ 2730500 h 5753100"/>
                <a:gd name="connsiteX3" fmla="*/ 302683 w 1407583"/>
                <a:gd name="connsiteY3" fmla="*/ 4330700 h 5753100"/>
                <a:gd name="connsiteX4" fmla="*/ 988483 w 1407583"/>
                <a:gd name="connsiteY4" fmla="*/ 5397500 h 5753100"/>
                <a:gd name="connsiteX5" fmla="*/ 1407583 w 1407583"/>
                <a:gd name="connsiteY5" fmla="*/ 5753100 h 57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7583" h="5753100">
                  <a:moveTo>
                    <a:pt x="1394883" y="0"/>
                  </a:moveTo>
                  <a:cubicBezTo>
                    <a:pt x="1032933" y="331258"/>
                    <a:pt x="670983" y="662517"/>
                    <a:pt x="442383" y="1117600"/>
                  </a:cubicBezTo>
                  <a:cubicBezTo>
                    <a:pt x="213783" y="1572683"/>
                    <a:pt x="46566" y="2194983"/>
                    <a:pt x="23283" y="2730500"/>
                  </a:cubicBezTo>
                  <a:cubicBezTo>
                    <a:pt x="0" y="3266017"/>
                    <a:pt x="141816" y="3886200"/>
                    <a:pt x="302683" y="4330700"/>
                  </a:cubicBezTo>
                  <a:cubicBezTo>
                    <a:pt x="463550" y="4775200"/>
                    <a:pt x="804333" y="5160433"/>
                    <a:pt x="988483" y="5397500"/>
                  </a:cubicBezTo>
                  <a:cubicBezTo>
                    <a:pt x="1172633" y="5634567"/>
                    <a:pt x="1290108" y="5693833"/>
                    <a:pt x="1407583" y="5753100"/>
                  </a:cubicBezTo>
                </a:path>
              </a:pathLst>
            </a:custGeom>
            <a:solidFill>
              <a:srgbClr val="FF66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flipH="1">
              <a:off x="4521200" y="533400"/>
              <a:ext cx="1498600" cy="5753100"/>
            </a:xfrm>
            <a:custGeom>
              <a:avLst/>
              <a:gdLst>
                <a:gd name="connsiteX0" fmla="*/ 1394883 w 1407583"/>
                <a:gd name="connsiteY0" fmla="*/ 0 h 5753100"/>
                <a:gd name="connsiteX1" fmla="*/ 442383 w 1407583"/>
                <a:gd name="connsiteY1" fmla="*/ 1117600 h 5753100"/>
                <a:gd name="connsiteX2" fmla="*/ 23283 w 1407583"/>
                <a:gd name="connsiteY2" fmla="*/ 2730500 h 5753100"/>
                <a:gd name="connsiteX3" fmla="*/ 302683 w 1407583"/>
                <a:gd name="connsiteY3" fmla="*/ 4330700 h 5753100"/>
                <a:gd name="connsiteX4" fmla="*/ 988483 w 1407583"/>
                <a:gd name="connsiteY4" fmla="*/ 5397500 h 5753100"/>
                <a:gd name="connsiteX5" fmla="*/ 1407583 w 1407583"/>
                <a:gd name="connsiteY5" fmla="*/ 5753100 h 57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7583" h="5753100">
                  <a:moveTo>
                    <a:pt x="1394883" y="0"/>
                  </a:moveTo>
                  <a:cubicBezTo>
                    <a:pt x="1032933" y="331258"/>
                    <a:pt x="670983" y="662517"/>
                    <a:pt x="442383" y="1117600"/>
                  </a:cubicBezTo>
                  <a:cubicBezTo>
                    <a:pt x="213783" y="1572683"/>
                    <a:pt x="46566" y="2194983"/>
                    <a:pt x="23283" y="2730500"/>
                  </a:cubicBezTo>
                  <a:cubicBezTo>
                    <a:pt x="0" y="3266017"/>
                    <a:pt x="141816" y="3886200"/>
                    <a:pt x="302683" y="4330700"/>
                  </a:cubicBezTo>
                  <a:cubicBezTo>
                    <a:pt x="463550" y="4775200"/>
                    <a:pt x="804333" y="5160433"/>
                    <a:pt x="988483" y="5397500"/>
                  </a:cubicBezTo>
                  <a:cubicBezTo>
                    <a:pt x="1172633" y="5634567"/>
                    <a:pt x="1290108" y="5693833"/>
                    <a:pt x="1407583" y="5753100"/>
                  </a:cubicBezTo>
                </a:path>
              </a:pathLst>
            </a:custGeom>
            <a:solidFill>
              <a:srgbClr val="FF66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3800" y="1447800"/>
            <a:ext cx="1676400" cy="692497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400" dirty="0" smtClean="0"/>
              <a:t>The </a:t>
            </a:r>
            <a:r>
              <a:rPr lang="en-US" sz="1400" b="1" dirty="0" smtClean="0"/>
              <a:t>government </a:t>
            </a:r>
            <a:r>
              <a:rPr lang="en-US" sz="1400" dirty="0" smtClean="0"/>
              <a:t>is in charge of </a:t>
            </a:r>
            <a:r>
              <a:rPr lang="en-US" sz="1400" b="1" dirty="0" smtClean="0"/>
              <a:t>prosecuting </a:t>
            </a:r>
            <a:r>
              <a:rPr lang="en-US" sz="1400" dirty="0" smtClean="0"/>
              <a:t>cases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573685"/>
            <a:ext cx="1676400" cy="1769715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400" dirty="0" smtClean="0"/>
              <a:t>Try to make sure that there is </a:t>
            </a:r>
            <a:r>
              <a:rPr lang="en-US" sz="1400" b="1" dirty="0" smtClean="0"/>
              <a:t>procedural fairness</a:t>
            </a:r>
            <a:r>
              <a:rPr lang="en-US" sz="1400" dirty="0" smtClean="0"/>
              <a:t> and that there is a </a:t>
            </a:r>
            <a:r>
              <a:rPr lang="en-US" sz="1400" b="1" dirty="0" smtClean="0"/>
              <a:t>balance</a:t>
            </a:r>
            <a:r>
              <a:rPr lang="en-US" sz="1400" dirty="0" smtClean="0"/>
              <a:t> between the rights of the </a:t>
            </a:r>
            <a:r>
              <a:rPr lang="en-US" sz="1400" b="1" dirty="0" smtClean="0"/>
              <a:t>defendant</a:t>
            </a:r>
            <a:r>
              <a:rPr lang="en-US" sz="1400" dirty="0" smtClean="0"/>
              <a:t>, the </a:t>
            </a:r>
            <a:r>
              <a:rPr lang="en-US" sz="1400" b="1" dirty="0" smtClean="0"/>
              <a:t>victim</a:t>
            </a:r>
            <a:r>
              <a:rPr lang="en-US" sz="1400" dirty="0" smtClean="0"/>
              <a:t> and </a:t>
            </a:r>
            <a:r>
              <a:rPr lang="en-US" sz="1400" b="1" dirty="0" smtClean="0"/>
              <a:t>society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724400"/>
            <a:ext cx="1676400" cy="692497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400" dirty="0" smtClean="0"/>
              <a:t>The </a:t>
            </a:r>
            <a:r>
              <a:rPr lang="en-US" sz="1400" b="1" dirty="0" smtClean="0"/>
              <a:t>defendant </a:t>
            </a:r>
            <a:r>
              <a:rPr lang="en-US" sz="1400" dirty="0" smtClean="0"/>
              <a:t>has a right to </a:t>
            </a:r>
            <a:r>
              <a:rPr lang="en-US" sz="1400" b="1" dirty="0" smtClean="0"/>
              <a:t>try to prove </a:t>
            </a:r>
            <a:r>
              <a:rPr lang="en-US" sz="1400" dirty="0" smtClean="0"/>
              <a:t>his/her </a:t>
            </a:r>
            <a:r>
              <a:rPr lang="en-US" sz="1400" b="1" dirty="0" smtClean="0"/>
              <a:t>innocence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228600"/>
            <a:ext cx="2895600" cy="353943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ADVERSARY SYSTEM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28600"/>
            <a:ext cx="2895600" cy="353943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2000" b="1" u="sng" dirty="0" smtClean="0"/>
              <a:t>INQUISITORIAL SYSTEM</a:t>
            </a:r>
            <a:endParaRPr lang="en-US" sz="2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40097"/>
            <a:ext cx="2895600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Prosecution </a:t>
            </a:r>
            <a:r>
              <a:rPr lang="en-US" sz="1400" i="1" dirty="0" err="1" smtClean="0">
                <a:solidFill>
                  <a:schemeClr val="bg1"/>
                </a:solidFill>
              </a:rPr>
              <a:t>v</a:t>
            </a:r>
            <a:r>
              <a:rPr lang="en-US" sz="1400" i="1" dirty="0" smtClean="0">
                <a:solidFill>
                  <a:schemeClr val="bg1"/>
                </a:solidFill>
              </a:rPr>
              <a:t> Defendant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735687"/>
            <a:ext cx="2895600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Search for </a:t>
            </a:r>
            <a:r>
              <a:rPr lang="en-US" sz="1400" b="1" u="sng" dirty="0" smtClean="0">
                <a:solidFill>
                  <a:schemeClr val="bg1"/>
                </a:solidFill>
              </a:rPr>
              <a:t>justice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540097"/>
            <a:ext cx="2895600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400" i="1" dirty="0" smtClean="0"/>
              <a:t>Judge-based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735687"/>
            <a:ext cx="2895600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400" dirty="0" smtClean="0"/>
              <a:t>Search for </a:t>
            </a:r>
            <a:r>
              <a:rPr lang="en-US" sz="1400" b="1" u="sng" dirty="0" smtClean="0"/>
              <a:t>truth</a:t>
            </a:r>
            <a:endParaRPr lang="en-US" sz="1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65100" y="2331928"/>
            <a:ext cx="3035300" cy="136960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sz="1400" b="1" u="sng" dirty="0" smtClean="0">
                <a:solidFill>
                  <a:schemeClr val="bg1"/>
                </a:solidFill>
              </a:rPr>
              <a:t>JURY</a:t>
            </a:r>
            <a:r>
              <a:rPr lang="en-US" sz="1400" b="1" dirty="0" smtClean="0">
                <a:solidFill>
                  <a:schemeClr val="bg1"/>
                </a:solidFill>
              </a:rPr>
              <a:t> SYSTEM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 The jury is </a:t>
            </a:r>
            <a:r>
              <a:rPr lang="en-US" sz="1200" b="1" dirty="0" smtClean="0">
                <a:solidFill>
                  <a:schemeClr val="bg1"/>
                </a:solidFill>
              </a:rPr>
              <a:t>passive</a:t>
            </a:r>
            <a:r>
              <a:rPr lang="en-US" sz="1200" dirty="0" smtClean="0">
                <a:solidFill>
                  <a:schemeClr val="bg1"/>
                </a:solidFill>
              </a:rPr>
              <a:t> (</a:t>
            </a:r>
            <a:r>
              <a:rPr lang="en-US" sz="1200" b="1" dirty="0" smtClean="0">
                <a:solidFill>
                  <a:schemeClr val="bg1"/>
                </a:solidFill>
              </a:rPr>
              <a:t>no role in investigation </a:t>
            </a:r>
            <a:r>
              <a:rPr lang="en-US" sz="1200" dirty="0" smtClean="0">
                <a:solidFill>
                  <a:schemeClr val="bg1"/>
                </a:solidFill>
              </a:rPr>
              <a:t>– just sit and wait for evidence to be presented)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Democratic </a:t>
            </a:r>
            <a:r>
              <a:rPr lang="en-US" sz="1200" dirty="0" smtClean="0">
                <a:solidFill>
                  <a:schemeClr val="bg1"/>
                </a:solidFill>
              </a:rPr>
              <a:t>(randomly chosen members of the public)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 Still only for </a:t>
            </a:r>
            <a:r>
              <a:rPr lang="en-US" sz="1200" b="1" dirty="0" smtClean="0">
                <a:solidFill>
                  <a:schemeClr val="bg1"/>
                </a:solidFill>
              </a:rPr>
              <a:t>indictable</a:t>
            </a:r>
            <a:r>
              <a:rPr lang="en-US" sz="1200" dirty="0" smtClean="0">
                <a:solidFill>
                  <a:schemeClr val="bg1"/>
                </a:solidFill>
              </a:rPr>
              <a:t> offences (which is a small % of all cases)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1000274"/>
            <a:ext cx="192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Lawyers in control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8251" y="990600"/>
            <a:ext cx="179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Judges in control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1269831"/>
            <a:ext cx="2469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Expensive and time-consuming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1293911"/>
            <a:ext cx="3177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Faster (trials only last as long as needed) </a:t>
            </a:r>
            <a:endParaRPr 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3886200"/>
            <a:ext cx="2895600" cy="100027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ONLY CERTAIN </a:t>
            </a:r>
            <a:r>
              <a:rPr lang="en-US" sz="1400" b="1" u="sng" dirty="0" smtClean="0">
                <a:solidFill>
                  <a:schemeClr val="bg1"/>
                </a:solidFill>
              </a:rPr>
              <a:t>EVIDENCE</a:t>
            </a:r>
            <a:r>
              <a:rPr lang="en-US" sz="1400" b="1" dirty="0" smtClean="0">
                <a:solidFill>
                  <a:schemeClr val="bg1"/>
                </a:solidFill>
              </a:rPr>
              <a:t> ALLOWED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 Judge rules on which evidence the jury is </a:t>
            </a:r>
            <a:r>
              <a:rPr lang="en-US" sz="1200" b="1" dirty="0" smtClean="0">
                <a:solidFill>
                  <a:schemeClr val="bg1"/>
                </a:solidFill>
              </a:rPr>
              <a:t>allowed</a:t>
            </a:r>
            <a:r>
              <a:rPr lang="en-US" sz="1200" dirty="0" smtClean="0">
                <a:solidFill>
                  <a:schemeClr val="bg1"/>
                </a:solidFill>
              </a:rPr>
              <a:t> to hear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 Mostly </a:t>
            </a:r>
            <a:r>
              <a:rPr lang="en-US" sz="1200" b="1" dirty="0" smtClean="0">
                <a:solidFill>
                  <a:schemeClr val="bg1"/>
                </a:solidFill>
              </a:rPr>
              <a:t>oral </a:t>
            </a:r>
            <a:r>
              <a:rPr lang="en-US" sz="1200" dirty="0" smtClean="0">
                <a:solidFill>
                  <a:schemeClr val="bg1"/>
                </a:solidFill>
              </a:rPr>
              <a:t>evidence (jurors are not expected to read…)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6681" y="5001890"/>
            <a:ext cx="2895600" cy="118494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BETTER FOR THE </a:t>
            </a:r>
            <a:r>
              <a:rPr lang="en-US" sz="1400" b="1" u="sng" dirty="0" smtClean="0">
                <a:solidFill>
                  <a:schemeClr val="bg1"/>
                </a:solidFill>
              </a:rPr>
              <a:t>DEFENDANT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 Defendants have </a:t>
            </a:r>
            <a:r>
              <a:rPr lang="en-US" sz="1200" i="1" dirty="0" smtClean="0">
                <a:solidFill>
                  <a:schemeClr val="bg1"/>
                </a:solidFill>
              </a:rPr>
              <a:t>some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right to silence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 Only ‘</a:t>
            </a:r>
            <a:r>
              <a:rPr lang="en-US" sz="1200" b="1" dirty="0" smtClean="0">
                <a:solidFill>
                  <a:schemeClr val="bg1"/>
                </a:solidFill>
              </a:rPr>
              <a:t>reasonable doubt</a:t>
            </a:r>
            <a:r>
              <a:rPr lang="en-US" sz="1200" dirty="0" smtClean="0">
                <a:solidFill>
                  <a:schemeClr val="bg1"/>
                </a:solidFill>
              </a:rPr>
              <a:t>’ is required for not guilty verdict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 Can </a:t>
            </a:r>
            <a:r>
              <a:rPr lang="en-US" sz="1200" b="1" dirty="0" smtClean="0">
                <a:solidFill>
                  <a:schemeClr val="bg1"/>
                </a:solidFill>
              </a:rPr>
              <a:t>plead guilty</a:t>
            </a:r>
            <a:r>
              <a:rPr lang="en-US" sz="1200" dirty="0" smtClean="0">
                <a:solidFill>
                  <a:schemeClr val="bg1"/>
                </a:solidFill>
              </a:rPr>
              <a:t> (or plea bargain) and get lesser punishment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600200"/>
            <a:ext cx="220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Lawyer quality is </a:t>
            </a:r>
            <a:r>
              <a:rPr lang="en-US" b="1" dirty="0" smtClean="0">
                <a:solidFill>
                  <a:schemeClr val="bg1"/>
                </a:solidFill>
              </a:rPr>
              <a:t>vital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1828800"/>
            <a:ext cx="315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Better lawyer – less chance of conviction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2340858"/>
            <a:ext cx="3035300" cy="136960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r"/>
            <a:r>
              <a:rPr lang="en-US" sz="1400" b="1" u="sng" dirty="0" smtClean="0"/>
              <a:t>NON-JURY</a:t>
            </a:r>
            <a:r>
              <a:rPr lang="en-US" sz="1400" b="1" dirty="0" smtClean="0"/>
              <a:t> TRIALS</a:t>
            </a:r>
          </a:p>
          <a:p>
            <a:pPr algn="r">
              <a:buFontTx/>
              <a:buChar char="-"/>
            </a:pPr>
            <a:r>
              <a:rPr lang="en-US" sz="1200" dirty="0" smtClean="0"/>
              <a:t> Except for some VERY serious cases, which MIGHT have 3 judges with 9 jurors)</a:t>
            </a:r>
          </a:p>
          <a:p>
            <a:pPr algn="r">
              <a:buFontTx/>
              <a:buChar char="-"/>
            </a:pPr>
            <a:r>
              <a:rPr lang="en-US" sz="1200" dirty="0" smtClean="0"/>
              <a:t> More concern about </a:t>
            </a:r>
            <a:r>
              <a:rPr lang="en-US" sz="1200" b="1" dirty="0" smtClean="0"/>
              <a:t>“detached” judges </a:t>
            </a:r>
            <a:r>
              <a:rPr lang="en-US" sz="1200" dirty="0" smtClean="0"/>
              <a:t>making decisions about people’s lives (“They’re not like us – they don’t understand the real world”)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3886200"/>
            <a:ext cx="2895600" cy="100027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r"/>
            <a:r>
              <a:rPr lang="en-US" sz="1400" b="1" dirty="0" smtClean="0"/>
              <a:t>ALL </a:t>
            </a:r>
            <a:r>
              <a:rPr lang="en-US" sz="1400" b="1" u="sng" dirty="0" smtClean="0"/>
              <a:t>EVIDENCE</a:t>
            </a:r>
            <a:r>
              <a:rPr lang="en-US" sz="1400" b="1" dirty="0" smtClean="0"/>
              <a:t> ALLOWED</a:t>
            </a:r>
          </a:p>
          <a:p>
            <a:pPr algn="r">
              <a:buFontTx/>
              <a:buChar char="-"/>
            </a:pPr>
            <a:r>
              <a:rPr lang="en-US" sz="1200" dirty="0" smtClean="0"/>
              <a:t> Because judges make the decision</a:t>
            </a:r>
          </a:p>
          <a:p>
            <a:pPr algn="r">
              <a:buFontTx/>
              <a:buChar char="-"/>
            </a:pPr>
            <a:r>
              <a:rPr lang="en-US" sz="1200" dirty="0" smtClean="0"/>
              <a:t> A professional judge SHOULD be trusted to ignore any weak evidence</a:t>
            </a:r>
          </a:p>
          <a:p>
            <a:pPr algn="r">
              <a:buFontTx/>
              <a:buChar char="-"/>
            </a:pPr>
            <a:r>
              <a:rPr lang="en-US" sz="1200" dirty="0" smtClean="0"/>
              <a:t> Evidence is </a:t>
            </a:r>
            <a:r>
              <a:rPr lang="en-US" sz="1200" b="1" dirty="0" smtClean="0"/>
              <a:t>mostly written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173675" y="5001890"/>
            <a:ext cx="2895600" cy="100027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r"/>
            <a:r>
              <a:rPr lang="en-US" sz="1400" b="1" dirty="0" smtClean="0"/>
              <a:t>BETTER FOR THE </a:t>
            </a:r>
            <a:r>
              <a:rPr lang="en-US" sz="1400" b="1" u="sng" dirty="0" smtClean="0"/>
              <a:t>SOCIETY</a:t>
            </a:r>
            <a:endParaRPr lang="en-US" sz="1400" b="1" dirty="0" smtClean="0"/>
          </a:p>
          <a:p>
            <a:pPr algn="r"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b="1" dirty="0" smtClean="0"/>
              <a:t>NO</a:t>
            </a:r>
            <a:r>
              <a:rPr lang="en-US" sz="1200" dirty="0" smtClean="0"/>
              <a:t> </a:t>
            </a:r>
            <a:r>
              <a:rPr lang="en-US" sz="1200" b="1" dirty="0" smtClean="0"/>
              <a:t>right to silence</a:t>
            </a:r>
            <a:r>
              <a:rPr lang="en-US" sz="1200" dirty="0" smtClean="0"/>
              <a:t> for the defendant</a:t>
            </a:r>
          </a:p>
          <a:p>
            <a:pPr algn="r"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b="1" dirty="0" smtClean="0"/>
              <a:t>No </a:t>
            </a:r>
            <a:r>
              <a:rPr lang="en-US" sz="1200" dirty="0" smtClean="0"/>
              <a:t>such thing as </a:t>
            </a:r>
            <a:r>
              <a:rPr lang="en-US" sz="1200" b="1" dirty="0" smtClean="0"/>
              <a:t>‘guilty pleas’</a:t>
            </a:r>
            <a:r>
              <a:rPr lang="en-US" sz="1200" dirty="0" smtClean="0"/>
              <a:t> (if you’re guilty, you can’t “do a deal” to get a lesser penalty)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342130" y="1600200"/>
            <a:ext cx="226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Lawyers play little role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88815" y="1828800"/>
            <a:ext cx="265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Focus for everyone is on the truth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4750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2" grpId="0"/>
      <p:bldP spid="13" grpId="0"/>
      <p:bldP spid="15" grpId="0"/>
      <p:bldP spid="16" grpId="0"/>
      <p:bldP spid="17" grpId="0" build="p"/>
      <p:bldP spid="18" grpId="0"/>
      <p:bldP spid="19" grpId="0"/>
      <p:bldP spid="20" grpId="0"/>
      <p:bldP spid="21" grpId="0"/>
      <p:bldP spid="22" grpId="0" build="p"/>
      <p:bldP spid="23" grpId="0" build="p"/>
      <p:bldP spid="24" grpId="0"/>
      <p:bldP spid="26" grpId="0"/>
      <p:bldP spid="27" grpId="0" build="p"/>
      <p:bldP spid="28" grpId="0" build="p"/>
      <p:bldP spid="29" grpId="0" build="p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21336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 smtClean="0"/>
              <a:t>Japan</a:t>
            </a:r>
            <a:r>
              <a:rPr lang="en-AU" sz="3600" dirty="0" smtClean="0"/>
              <a:t> has an inquisitorial system. Their </a:t>
            </a:r>
            <a:r>
              <a:rPr lang="en-AU" sz="3600" b="1" u="sng" dirty="0" smtClean="0">
                <a:solidFill>
                  <a:srgbClr val="0000FF"/>
                </a:solidFill>
              </a:rPr>
              <a:t>conviction rate</a:t>
            </a:r>
            <a:r>
              <a:rPr lang="en-AU" sz="3600" u="sng" dirty="0" smtClean="0">
                <a:solidFill>
                  <a:srgbClr val="0000FF"/>
                </a:solidFill>
              </a:rPr>
              <a:t> </a:t>
            </a:r>
            <a:r>
              <a:rPr lang="en-AU" sz="3600" b="1" u="sng" dirty="0" smtClean="0">
                <a:solidFill>
                  <a:srgbClr val="0000FF"/>
                </a:solidFill>
              </a:rPr>
              <a:t>is</a:t>
            </a:r>
            <a:r>
              <a:rPr lang="en-AU" sz="3600" u="sng" dirty="0" smtClean="0">
                <a:solidFill>
                  <a:srgbClr val="0000FF"/>
                </a:solidFill>
              </a:rPr>
              <a:t> </a:t>
            </a:r>
            <a:r>
              <a:rPr lang="en-AU" sz="3600" b="1" u="sng" dirty="0" smtClean="0">
                <a:solidFill>
                  <a:srgbClr val="0000FF"/>
                </a:solidFill>
              </a:rPr>
              <a:t>99.8%</a:t>
            </a:r>
            <a:r>
              <a:rPr lang="en-AU" sz="3600" b="1" dirty="0" smtClean="0"/>
              <a:t>!!!</a:t>
            </a:r>
            <a:r>
              <a:rPr lang="en-AU" sz="3600" dirty="0" smtClean="0"/>
              <a:t> </a:t>
            </a:r>
          </a:p>
          <a:p>
            <a:pPr algn="ctr"/>
            <a:endParaRPr lang="en-AU" sz="3600" dirty="0" smtClean="0"/>
          </a:p>
          <a:p>
            <a:pPr algn="ctr"/>
            <a:r>
              <a:rPr lang="en-AU" sz="3600" dirty="0" smtClean="0"/>
              <a:t>Compare that to </a:t>
            </a:r>
            <a:r>
              <a:rPr lang="en-AU" sz="3600" b="1" u="sng" dirty="0" err="1" smtClean="0">
                <a:solidFill>
                  <a:srgbClr val="0000FF"/>
                </a:solidFill>
              </a:rPr>
              <a:t>NSW’s</a:t>
            </a:r>
            <a:r>
              <a:rPr lang="en-AU" sz="3600" b="1" u="sng" dirty="0" smtClean="0">
                <a:solidFill>
                  <a:srgbClr val="0000FF"/>
                </a:solidFill>
              </a:rPr>
              <a:t> 82%</a:t>
            </a:r>
            <a:r>
              <a:rPr lang="en-AU" sz="3600" dirty="0" smtClean="0"/>
              <a:t> conviction rate (across all offences).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ADVERSARY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155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955</Words>
  <Application>Microsoft Macintosh PowerPoint</Application>
  <PresentationFormat>On-screen Show (4:3)</PresentationFormat>
  <Paragraphs>139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CEOP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Catholic Education Office Parramatta</dc:creator>
  <cp:lastModifiedBy>Kim Aziz</cp:lastModifiedBy>
  <cp:revision>20</cp:revision>
  <dcterms:created xsi:type="dcterms:W3CDTF">2013-05-18T00:07:51Z</dcterms:created>
  <dcterms:modified xsi:type="dcterms:W3CDTF">2017-02-08T05:53:59Z</dcterms:modified>
</cp:coreProperties>
</file>