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28" y="-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DBD8-3323-2941-A952-5D498756965F}" type="datetimeFigureOut">
              <a:rPr lang="en-US" smtClean="0"/>
              <a:t>8/02/17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4CC2-59D9-0049-A4D6-80470768A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88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DBD8-3323-2941-A952-5D498756965F}" type="datetimeFigureOut">
              <a:rPr lang="en-US" smtClean="0"/>
              <a:t>8/02/17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4CC2-59D9-0049-A4D6-80470768A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78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DBD8-3323-2941-A952-5D498756965F}" type="datetimeFigureOut">
              <a:rPr lang="en-US" smtClean="0"/>
              <a:t>8/02/17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4CC2-59D9-0049-A4D6-80470768A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50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DBD8-3323-2941-A952-5D498756965F}" type="datetimeFigureOut">
              <a:rPr lang="en-US" smtClean="0"/>
              <a:t>8/02/17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4CC2-59D9-0049-A4D6-80470768A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323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DBD8-3323-2941-A952-5D498756965F}" type="datetimeFigureOut">
              <a:rPr lang="en-US" smtClean="0"/>
              <a:t>8/02/17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4CC2-59D9-0049-A4D6-80470768A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56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DBD8-3323-2941-A952-5D498756965F}" type="datetimeFigureOut">
              <a:rPr lang="en-US" smtClean="0"/>
              <a:t>8/02/17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4CC2-59D9-0049-A4D6-80470768A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83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DBD8-3323-2941-A952-5D498756965F}" type="datetimeFigureOut">
              <a:rPr lang="en-US" smtClean="0"/>
              <a:t>8/02/17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4CC2-59D9-0049-A4D6-80470768A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646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DBD8-3323-2941-A952-5D498756965F}" type="datetimeFigureOut">
              <a:rPr lang="en-US" smtClean="0"/>
              <a:t>8/02/17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4CC2-59D9-0049-A4D6-80470768A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425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DBD8-3323-2941-A952-5D498756965F}" type="datetimeFigureOut">
              <a:rPr lang="en-US" smtClean="0"/>
              <a:t>8/02/17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4CC2-59D9-0049-A4D6-80470768A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DBD8-3323-2941-A952-5D498756965F}" type="datetimeFigureOut">
              <a:rPr lang="en-US" smtClean="0"/>
              <a:t>8/02/17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4CC2-59D9-0049-A4D6-80470768A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91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DBD8-3323-2941-A952-5D498756965F}" type="datetimeFigureOut">
              <a:rPr lang="en-US" smtClean="0"/>
              <a:t>8/02/17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4CC2-59D9-0049-A4D6-80470768A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5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BDBD8-3323-2941-A952-5D498756965F}" type="datetimeFigureOut">
              <a:rPr lang="en-US" smtClean="0"/>
              <a:t>8/02/17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D4CC2-59D9-0049-A4D6-80470768A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96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2057400" cy="369332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LEGAL PERSONNEL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750332"/>
            <a:ext cx="2057400" cy="136536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wrap="square" lIns="36000" tIns="36000" rIns="36000" bIns="36000" rtlCol="0">
            <a:spAutoFit/>
          </a:bodyPr>
          <a:lstStyle/>
          <a:p>
            <a:pPr>
              <a:buFontTx/>
              <a:buChar char="-"/>
            </a:pPr>
            <a:r>
              <a:rPr lang="en-US" sz="1400" b="1" dirty="0" smtClean="0"/>
              <a:t> Magistrate</a:t>
            </a:r>
          </a:p>
          <a:p>
            <a:pPr>
              <a:buFontTx/>
              <a:buChar char="-"/>
            </a:pPr>
            <a:r>
              <a:rPr lang="en-US" sz="1400" b="1" dirty="0" smtClean="0"/>
              <a:t> Judge</a:t>
            </a:r>
          </a:p>
          <a:p>
            <a:pPr>
              <a:buFontTx/>
              <a:buChar char="-"/>
            </a:pPr>
            <a:r>
              <a:rPr lang="en-US" sz="1400" b="1" dirty="0" smtClean="0"/>
              <a:t> Police Prosecutor</a:t>
            </a:r>
          </a:p>
          <a:p>
            <a:pPr>
              <a:buFontTx/>
              <a:buChar char="-"/>
            </a:pPr>
            <a:r>
              <a:rPr lang="en-US" sz="1400" b="1" dirty="0" smtClean="0"/>
              <a:t> Director of Public Prosecution (DPP)</a:t>
            </a:r>
          </a:p>
          <a:p>
            <a:pPr>
              <a:buFontTx/>
              <a:buChar char="-"/>
            </a:pPr>
            <a:r>
              <a:rPr lang="en-US" sz="1400" b="1" dirty="0" smtClean="0"/>
              <a:t> Public Defenders</a:t>
            </a:r>
            <a:endParaRPr lang="en-US" sz="1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915368"/>
            <a:ext cx="51737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000000"/>
                </a:solidFill>
              </a:rPr>
              <a:t>MAGISTRATE</a:t>
            </a:r>
            <a:endParaRPr lang="en-US" sz="7200" b="1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125880"/>
            <a:ext cx="9144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This is what we call a </a:t>
            </a:r>
            <a:r>
              <a:rPr lang="en-US" sz="3200" b="1" u="sng" dirty="0" smtClean="0">
                <a:solidFill>
                  <a:srgbClr val="000000"/>
                </a:solidFill>
              </a:rPr>
              <a:t>judge</a:t>
            </a:r>
            <a:r>
              <a:rPr lang="en-US" sz="3200" dirty="0" smtClean="0">
                <a:solidFill>
                  <a:srgbClr val="000000"/>
                </a:solidFill>
              </a:rPr>
              <a:t> in a </a:t>
            </a:r>
            <a:r>
              <a:rPr lang="en-US" sz="3200" b="1" u="sng" dirty="0" smtClean="0">
                <a:solidFill>
                  <a:srgbClr val="000000"/>
                </a:solidFill>
              </a:rPr>
              <a:t>Local Court</a:t>
            </a:r>
          </a:p>
          <a:p>
            <a:endParaRPr lang="en-US" b="1" dirty="0" smtClean="0">
              <a:solidFill>
                <a:srgbClr val="000000"/>
              </a:solidFill>
            </a:endParaRPr>
          </a:p>
          <a:p>
            <a:r>
              <a:rPr lang="en-US" sz="3000" dirty="0" smtClean="0">
                <a:solidFill>
                  <a:srgbClr val="000000"/>
                </a:solidFill>
              </a:rPr>
              <a:t>In </a:t>
            </a:r>
            <a:r>
              <a:rPr lang="en-US" sz="3000" b="1" u="sng" dirty="0" smtClean="0">
                <a:solidFill>
                  <a:srgbClr val="000000"/>
                </a:solidFill>
              </a:rPr>
              <a:t>TRIALS</a:t>
            </a:r>
            <a:r>
              <a:rPr lang="en-US" sz="3000" b="1" dirty="0" smtClean="0">
                <a:solidFill>
                  <a:srgbClr val="000000"/>
                </a:solidFill>
              </a:rPr>
              <a:t> </a:t>
            </a:r>
            <a:r>
              <a:rPr lang="en-US" sz="3000" dirty="0" smtClean="0">
                <a:solidFill>
                  <a:srgbClr val="000000"/>
                </a:solidFill>
              </a:rPr>
              <a:t>(for </a:t>
            </a:r>
            <a:r>
              <a:rPr lang="en-US" sz="3000" b="1" u="sng" dirty="0" smtClean="0">
                <a:solidFill>
                  <a:srgbClr val="008000"/>
                </a:solidFill>
              </a:rPr>
              <a:t>SUMMARY</a:t>
            </a:r>
            <a:r>
              <a:rPr lang="en-US" sz="3000" b="1" dirty="0" smtClean="0">
                <a:solidFill>
                  <a:srgbClr val="008000"/>
                </a:solidFill>
              </a:rPr>
              <a:t> offences</a:t>
            </a:r>
            <a:r>
              <a:rPr lang="en-US" sz="3000" dirty="0" smtClean="0">
                <a:solidFill>
                  <a:srgbClr val="000000"/>
                </a:solidFill>
              </a:rPr>
              <a:t>)</a:t>
            </a:r>
            <a:r>
              <a:rPr lang="en-US" sz="3000" dirty="0">
                <a:solidFill>
                  <a:srgbClr val="000000"/>
                </a:solidFill>
                <a:sym typeface="Wingdings"/>
              </a:rPr>
              <a:t>:</a:t>
            </a:r>
            <a:r>
              <a:rPr lang="en-US" sz="3000" b="1" dirty="0" smtClean="0">
                <a:solidFill>
                  <a:srgbClr val="000000"/>
                </a:solidFill>
                <a:sym typeface="Wingdings"/>
              </a:rPr>
              <a:t> </a:t>
            </a:r>
          </a:p>
          <a:p>
            <a:pPr lvl="1"/>
            <a:endParaRPr lang="en-US" sz="1200" dirty="0" smtClean="0">
              <a:solidFill>
                <a:srgbClr val="000000"/>
              </a:solidFill>
              <a:sym typeface="Wingdings"/>
            </a:endParaRPr>
          </a:p>
          <a:p>
            <a:pPr lvl="1"/>
            <a:r>
              <a:rPr lang="en-US" sz="2400" dirty="0" smtClean="0">
                <a:solidFill>
                  <a:srgbClr val="000000"/>
                </a:solidFill>
                <a:sym typeface="Wingdings"/>
              </a:rPr>
              <a:t>1. The Magistrate </a:t>
            </a:r>
            <a:r>
              <a:rPr lang="en-US" sz="2400" b="1" u="sng" dirty="0" smtClean="0">
                <a:solidFill>
                  <a:srgbClr val="000000"/>
                </a:solidFill>
                <a:sym typeface="Wingdings"/>
              </a:rPr>
              <a:t>makes the decision</a:t>
            </a:r>
            <a:r>
              <a:rPr lang="en-US" sz="2400" dirty="0" smtClean="0">
                <a:solidFill>
                  <a:srgbClr val="000000"/>
                </a:solidFill>
                <a:sym typeface="Wingdings"/>
              </a:rPr>
              <a:t> (guilty/not guilty) </a:t>
            </a:r>
          </a:p>
          <a:p>
            <a:pPr lvl="2"/>
            <a:r>
              <a:rPr lang="en-US" sz="2400" b="1" u="sng" dirty="0" smtClean="0">
                <a:solidFill>
                  <a:srgbClr val="000000"/>
                </a:solidFill>
                <a:sym typeface="Wingdings"/>
              </a:rPr>
              <a:t>AND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  <a:sym typeface="Wingdings"/>
              </a:rPr>
              <a:t>2. Decides on the </a:t>
            </a:r>
            <a:r>
              <a:rPr lang="en-US" sz="2400" b="1" u="sng" dirty="0" smtClean="0">
                <a:solidFill>
                  <a:srgbClr val="000000"/>
                </a:solidFill>
                <a:sym typeface="Wingdings"/>
              </a:rPr>
              <a:t>punishment</a:t>
            </a:r>
          </a:p>
          <a:p>
            <a:endParaRPr lang="en-US" b="1" dirty="0" smtClean="0">
              <a:solidFill>
                <a:srgbClr val="000000"/>
              </a:solidFill>
              <a:sym typeface="Wingdings"/>
            </a:endParaRPr>
          </a:p>
          <a:p>
            <a:r>
              <a:rPr lang="en-US" sz="3000" dirty="0" smtClean="0">
                <a:solidFill>
                  <a:srgbClr val="000000"/>
                </a:solidFill>
                <a:sym typeface="Wingdings"/>
              </a:rPr>
              <a:t>In ‘</a:t>
            </a:r>
            <a:r>
              <a:rPr lang="en-US" sz="3000" b="1" u="sng" dirty="0" smtClean="0">
                <a:solidFill>
                  <a:srgbClr val="000000"/>
                </a:solidFill>
                <a:sym typeface="Wingdings"/>
              </a:rPr>
              <a:t>COMMITTAL HEARINGS</a:t>
            </a:r>
            <a:r>
              <a:rPr lang="en-US" sz="3000" dirty="0" smtClean="0">
                <a:solidFill>
                  <a:srgbClr val="000000"/>
                </a:solidFill>
                <a:sym typeface="Wingdings"/>
              </a:rPr>
              <a:t>’(for </a:t>
            </a:r>
            <a:r>
              <a:rPr lang="en-US" sz="3000" b="1" u="sng" dirty="0" smtClean="0">
                <a:solidFill>
                  <a:srgbClr val="FF0000"/>
                </a:solidFill>
                <a:sym typeface="Wingdings"/>
              </a:rPr>
              <a:t>INDICTABLE</a:t>
            </a:r>
            <a:r>
              <a:rPr lang="en-US" sz="3000" b="1" dirty="0" smtClean="0">
                <a:solidFill>
                  <a:srgbClr val="FF0000"/>
                </a:solidFill>
                <a:sym typeface="Wingdings"/>
              </a:rPr>
              <a:t> offences</a:t>
            </a:r>
            <a:r>
              <a:rPr lang="en-US" sz="3000" dirty="0" smtClean="0">
                <a:solidFill>
                  <a:srgbClr val="000000"/>
                </a:solidFill>
                <a:sym typeface="Wingdings"/>
              </a:rPr>
              <a:t>):</a:t>
            </a:r>
          </a:p>
          <a:p>
            <a:pPr lvl="1"/>
            <a:endParaRPr lang="en-US" sz="1200" dirty="0" smtClean="0">
              <a:solidFill>
                <a:srgbClr val="000000"/>
              </a:solidFill>
              <a:sym typeface="Wingdings"/>
            </a:endParaRPr>
          </a:p>
          <a:p>
            <a:pPr lvl="1"/>
            <a:r>
              <a:rPr lang="en-US" sz="2400" dirty="0" smtClean="0">
                <a:solidFill>
                  <a:srgbClr val="000000"/>
                </a:solidFill>
                <a:sym typeface="Wingdings"/>
              </a:rPr>
              <a:t>The Magistrate decides whether there is a </a:t>
            </a:r>
            <a:r>
              <a:rPr lang="en-US" sz="2400" b="1" i="1" u="sng" dirty="0" smtClean="0">
                <a:solidFill>
                  <a:srgbClr val="0000FF"/>
                </a:solidFill>
                <a:sym typeface="Wingdings"/>
              </a:rPr>
              <a:t>prima facie</a:t>
            </a:r>
            <a:r>
              <a:rPr lang="en-US" sz="2400" b="1" u="sng" dirty="0" smtClean="0">
                <a:solidFill>
                  <a:srgbClr val="0000FF"/>
                </a:solidFill>
                <a:sym typeface="Wingdings"/>
              </a:rPr>
              <a:t> (“good enough”) case</a:t>
            </a:r>
            <a:r>
              <a:rPr lang="en-US" sz="2400" dirty="0" smtClean="0">
                <a:solidFill>
                  <a:srgbClr val="000000"/>
                </a:solidFill>
                <a:sym typeface="Wingdings"/>
              </a:rPr>
              <a:t> for it to actually go to a proper trial.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27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2057400" cy="369332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LEGAL PERSONNEL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750332"/>
            <a:ext cx="2057400" cy="136536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wrap="square" lIns="36000" tIns="36000" rIns="36000" bIns="36000" rtlCol="0">
            <a:spAutoFit/>
          </a:bodyPr>
          <a:lstStyle/>
          <a:p>
            <a:pPr>
              <a:buFontTx/>
              <a:buChar char="-"/>
            </a:pPr>
            <a:r>
              <a:rPr lang="en-US" sz="1400" b="1" dirty="0" smtClean="0"/>
              <a:t> Magistrate</a:t>
            </a:r>
          </a:p>
          <a:p>
            <a:pPr>
              <a:buFontTx/>
              <a:buChar char="-"/>
            </a:pPr>
            <a:r>
              <a:rPr lang="en-US" sz="1400" b="1" dirty="0" smtClean="0"/>
              <a:t> Judge</a:t>
            </a:r>
          </a:p>
          <a:p>
            <a:pPr>
              <a:buFontTx/>
              <a:buChar char="-"/>
            </a:pPr>
            <a:r>
              <a:rPr lang="en-US" sz="1400" b="1" dirty="0" smtClean="0"/>
              <a:t> Police Prosecutor</a:t>
            </a:r>
          </a:p>
          <a:p>
            <a:pPr>
              <a:buFontTx/>
              <a:buChar char="-"/>
            </a:pPr>
            <a:r>
              <a:rPr lang="en-US" sz="1400" b="1" dirty="0" smtClean="0"/>
              <a:t> Director of Public Prosecution (DPP)</a:t>
            </a:r>
          </a:p>
          <a:p>
            <a:pPr>
              <a:buFontTx/>
              <a:buChar char="-"/>
            </a:pPr>
            <a:r>
              <a:rPr lang="en-US" sz="1400" b="1" dirty="0" smtClean="0"/>
              <a:t> Public Defenders</a:t>
            </a:r>
            <a:endParaRPr lang="en-US" sz="1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915368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000000"/>
                </a:solidFill>
              </a:rPr>
              <a:t>JUDGE</a:t>
            </a:r>
            <a:endParaRPr lang="en-US" sz="7200" b="1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209800"/>
            <a:ext cx="9144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0000"/>
                </a:solidFill>
              </a:rPr>
              <a:t>Makes sure the</a:t>
            </a:r>
            <a:r>
              <a:rPr lang="en-US" sz="3000" b="1" dirty="0" smtClean="0">
                <a:solidFill>
                  <a:srgbClr val="000000"/>
                </a:solidFill>
              </a:rPr>
              <a:t> </a:t>
            </a:r>
            <a:r>
              <a:rPr lang="en-US" sz="3000" b="1" u="sng" dirty="0" smtClean="0">
                <a:solidFill>
                  <a:srgbClr val="000000"/>
                </a:solidFill>
              </a:rPr>
              <a:t>rules of the court</a:t>
            </a:r>
            <a:r>
              <a:rPr lang="en-US" sz="3000" b="1" dirty="0" smtClean="0">
                <a:solidFill>
                  <a:srgbClr val="000000"/>
                </a:solidFill>
              </a:rPr>
              <a:t> </a:t>
            </a:r>
            <a:r>
              <a:rPr lang="en-US" sz="3000" dirty="0" smtClean="0">
                <a:solidFill>
                  <a:srgbClr val="000000"/>
                </a:solidFill>
              </a:rPr>
              <a:t>are followed</a:t>
            </a:r>
            <a:endParaRPr lang="en-US" sz="3000" dirty="0">
              <a:solidFill>
                <a:srgbClr val="000000"/>
              </a:solidFill>
              <a:sym typeface="Wingdings"/>
            </a:endParaRPr>
          </a:p>
          <a:p>
            <a:endParaRPr lang="en-US" sz="1200" dirty="0">
              <a:solidFill>
                <a:srgbClr val="000000"/>
              </a:solidFill>
              <a:sym typeface="Wingdings"/>
            </a:endParaRPr>
          </a:p>
          <a:p>
            <a:r>
              <a:rPr lang="en-US" sz="2400" dirty="0" smtClean="0">
                <a:solidFill>
                  <a:srgbClr val="000000"/>
                </a:solidFill>
                <a:sym typeface="Wingdings"/>
              </a:rPr>
              <a:t>	e.g. illegal evidence is not allowed</a:t>
            </a:r>
            <a:endParaRPr lang="en-US" sz="2400" b="1" dirty="0" smtClean="0">
              <a:solidFill>
                <a:srgbClr val="000000"/>
              </a:solidFill>
              <a:sym typeface="Wingdings"/>
            </a:endParaRPr>
          </a:p>
          <a:p>
            <a:endParaRPr lang="en-US" sz="3000" b="1" dirty="0" smtClean="0">
              <a:solidFill>
                <a:srgbClr val="000000"/>
              </a:solidFill>
              <a:sym typeface="Wingdings"/>
            </a:endParaRPr>
          </a:p>
          <a:p>
            <a:r>
              <a:rPr lang="en-US" sz="3000" b="1" u="sng" dirty="0" smtClean="0">
                <a:solidFill>
                  <a:srgbClr val="000000"/>
                </a:solidFill>
                <a:sym typeface="Wingdings"/>
              </a:rPr>
              <a:t>Sums up the case</a:t>
            </a:r>
            <a:r>
              <a:rPr lang="en-US" sz="3000" b="1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en-US" sz="3000" b="1" u="sng" dirty="0" smtClean="0">
                <a:solidFill>
                  <a:srgbClr val="000000"/>
                </a:solidFill>
                <a:sym typeface="Wingdings"/>
              </a:rPr>
              <a:t>for the jury</a:t>
            </a:r>
            <a:r>
              <a:rPr lang="en-US" sz="3000" b="1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en-US" sz="3000" dirty="0" smtClean="0">
                <a:solidFill>
                  <a:srgbClr val="000000"/>
                </a:solidFill>
                <a:sym typeface="Wingdings"/>
              </a:rPr>
              <a:t>at the end of the trial  </a:t>
            </a:r>
            <a:endParaRPr lang="en-US" sz="3000" dirty="0" smtClean="0">
              <a:solidFill>
                <a:srgbClr val="000000"/>
              </a:solidFill>
            </a:endParaRPr>
          </a:p>
          <a:p>
            <a:endParaRPr lang="en-US" sz="3000" dirty="0" smtClean="0">
              <a:solidFill>
                <a:srgbClr val="000000"/>
              </a:solidFill>
            </a:endParaRPr>
          </a:p>
          <a:p>
            <a:r>
              <a:rPr lang="en-US" sz="3000" dirty="0" smtClean="0">
                <a:solidFill>
                  <a:srgbClr val="000000"/>
                </a:solidFill>
                <a:sym typeface="Wingdings"/>
              </a:rPr>
              <a:t>If the defendant is found guilty, the judge </a:t>
            </a:r>
            <a:r>
              <a:rPr lang="en-US" sz="3000" b="1" u="sng" dirty="0" smtClean="0">
                <a:solidFill>
                  <a:srgbClr val="000000"/>
                </a:solidFill>
                <a:sym typeface="Wingdings"/>
              </a:rPr>
              <a:t>decides on the sentence</a:t>
            </a:r>
            <a:r>
              <a:rPr lang="en-US" sz="3000" u="sng" dirty="0" smtClean="0">
                <a:solidFill>
                  <a:srgbClr val="000000"/>
                </a:solidFill>
                <a:sym typeface="Wingdings"/>
              </a:rPr>
              <a:t> </a:t>
            </a:r>
            <a:endParaRPr lang="en-US" sz="3000" u="sng" dirty="0" smtClean="0">
              <a:solidFill>
                <a:srgbClr val="000000"/>
              </a:solidFill>
            </a:endParaRPr>
          </a:p>
          <a:p>
            <a:endParaRPr lang="en-US" sz="3000" dirty="0" smtClean="0">
              <a:solidFill>
                <a:srgbClr val="000000"/>
              </a:solidFill>
            </a:endParaRPr>
          </a:p>
          <a:p>
            <a:endParaRPr lang="en-US" sz="3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935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2057400" cy="369332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LEGAL PERSONNEL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750332"/>
            <a:ext cx="2057400" cy="136536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wrap="square" lIns="36000" tIns="36000" rIns="36000" bIns="36000" rtlCol="0">
            <a:spAutoFit/>
          </a:bodyPr>
          <a:lstStyle/>
          <a:p>
            <a:pPr>
              <a:buFontTx/>
              <a:buChar char="-"/>
            </a:pPr>
            <a:r>
              <a:rPr lang="en-US" sz="1400" b="1" dirty="0" smtClean="0"/>
              <a:t> Magistrate</a:t>
            </a:r>
          </a:p>
          <a:p>
            <a:pPr>
              <a:buFontTx/>
              <a:buChar char="-"/>
            </a:pPr>
            <a:r>
              <a:rPr lang="en-US" sz="1400" b="1" dirty="0" smtClean="0"/>
              <a:t> Judge</a:t>
            </a:r>
          </a:p>
          <a:p>
            <a:pPr>
              <a:buFontTx/>
              <a:buChar char="-"/>
            </a:pPr>
            <a:r>
              <a:rPr lang="en-US" sz="1400" b="1" dirty="0" smtClean="0"/>
              <a:t> Police Prosecutor</a:t>
            </a:r>
          </a:p>
          <a:p>
            <a:pPr>
              <a:buFontTx/>
              <a:buChar char="-"/>
            </a:pPr>
            <a:r>
              <a:rPr lang="en-US" sz="1400" b="1" dirty="0" smtClean="0"/>
              <a:t> Director of Public Prosecution (DPP)</a:t>
            </a:r>
          </a:p>
          <a:p>
            <a:pPr>
              <a:buFontTx/>
              <a:buChar char="-"/>
            </a:pPr>
            <a:r>
              <a:rPr lang="en-US" sz="1400" b="1" dirty="0" smtClean="0"/>
              <a:t> Public Defenders</a:t>
            </a:r>
            <a:endParaRPr lang="en-US" sz="1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915368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000000"/>
                </a:solidFill>
              </a:rPr>
              <a:t>PROSECUTORS</a:t>
            </a:r>
            <a:endParaRPr lang="en-US" sz="7200" b="1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209800"/>
            <a:ext cx="9144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0000"/>
                </a:solidFill>
              </a:rPr>
              <a:t>Represents </a:t>
            </a:r>
            <a:r>
              <a:rPr lang="en-US" sz="3000" b="1" u="sng" dirty="0" smtClean="0">
                <a:solidFill>
                  <a:srgbClr val="000000"/>
                </a:solidFill>
              </a:rPr>
              <a:t>society</a:t>
            </a:r>
            <a:r>
              <a:rPr lang="en-US" sz="3000" dirty="0" smtClean="0">
                <a:solidFill>
                  <a:srgbClr val="000000"/>
                </a:solidFill>
              </a:rPr>
              <a:t>.</a:t>
            </a:r>
          </a:p>
          <a:p>
            <a:endParaRPr lang="en-US" sz="1200" dirty="0">
              <a:solidFill>
                <a:srgbClr val="000000"/>
              </a:solidFill>
            </a:endParaRPr>
          </a:p>
          <a:p>
            <a:r>
              <a:rPr lang="en-US" sz="3000" dirty="0" smtClean="0">
                <a:solidFill>
                  <a:srgbClr val="000000"/>
                </a:solidFill>
              </a:rPr>
              <a:t>Tries to </a:t>
            </a:r>
            <a:r>
              <a:rPr lang="en-US" sz="3000" b="1" u="sng" dirty="0" smtClean="0">
                <a:solidFill>
                  <a:srgbClr val="000000"/>
                </a:solidFill>
              </a:rPr>
              <a:t>prove</a:t>
            </a:r>
            <a:r>
              <a:rPr lang="en-US" sz="3000" b="1" dirty="0" smtClean="0">
                <a:solidFill>
                  <a:srgbClr val="000000"/>
                </a:solidFill>
              </a:rPr>
              <a:t> </a:t>
            </a:r>
            <a:r>
              <a:rPr lang="en-US" sz="3000" dirty="0" smtClean="0">
                <a:solidFill>
                  <a:srgbClr val="000000"/>
                </a:solidFill>
              </a:rPr>
              <a:t>the</a:t>
            </a:r>
            <a:r>
              <a:rPr lang="en-US" sz="3000" b="1" dirty="0" smtClean="0">
                <a:solidFill>
                  <a:srgbClr val="000000"/>
                </a:solidFill>
              </a:rPr>
              <a:t> </a:t>
            </a:r>
            <a:r>
              <a:rPr lang="en-US" sz="3000" b="1" u="sng" dirty="0" smtClean="0">
                <a:solidFill>
                  <a:srgbClr val="000000"/>
                </a:solidFill>
              </a:rPr>
              <a:t>defendant</a:t>
            </a:r>
            <a:r>
              <a:rPr lang="en-US" sz="3000" b="1" dirty="0" smtClean="0">
                <a:solidFill>
                  <a:srgbClr val="000000"/>
                </a:solidFill>
              </a:rPr>
              <a:t> </a:t>
            </a:r>
            <a:r>
              <a:rPr lang="en-US" sz="3000" dirty="0" smtClean="0">
                <a:solidFill>
                  <a:srgbClr val="000000"/>
                </a:solidFill>
              </a:rPr>
              <a:t>is </a:t>
            </a:r>
            <a:r>
              <a:rPr lang="en-US" sz="3000" b="1" u="sng" dirty="0" smtClean="0">
                <a:solidFill>
                  <a:srgbClr val="000000"/>
                </a:solidFill>
              </a:rPr>
              <a:t>guilty</a:t>
            </a:r>
            <a:r>
              <a:rPr lang="en-US" sz="3000" dirty="0" smtClean="0">
                <a:solidFill>
                  <a:srgbClr val="000000"/>
                </a:solidFill>
              </a:rPr>
              <a:t>.</a:t>
            </a:r>
          </a:p>
          <a:p>
            <a:endParaRPr lang="en-US" sz="1200" dirty="0" smtClean="0">
              <a:solidFill>
                <a:srgbClr val="000000"/>
              </a:solidFill>
            </a:endParaRPr>
          </a:p>
          <a:p>
            <a:r>
              <a:rPr lang="en-US" sz="3000" dirty="0" smtClean="0">
                <a:solidFill>
                  <a:srgbClr val="000000"/>
                </a:solidFill>
              </a:rPr>
              <a:t>TWO TYPES: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000000"/>
                </a:solidFill>
              </a:rPr>
              <a:t>‘</a:t>
            </a:r>
            <a:r>
              <a:rPr lang="en-US" sz="3200" b="1" u="sng" dirty="0" smtClean="0">
                <a:solidFill>
                  <a:srgbClr val="0000FF"/>
                </a:solidFill>
              </a:rPr>
              <a:t>POLICE PROSECUTORS</a:t>
            </a:r>
            <a:r>
              <a:rPr lang="en-US" sz="3200" dirty="0" smtClean="0">
                <a:solidFill>
                  <a:srgbClr val="000000"/>
                </a:solidFill>
              </a:rPr>
              <a:t>’</a:t>
            </a:r>
            <a:r>
              <a:rPr lang="en-US" sz="3200" b="1" dirty="0" smtClean="0">
                <a:solidFill>
                  <a:srgbClr val="000000"/>
                </a:solidFill>
              </a:rPr>
              <a:t>: </a:t>
            </a:r>
          </a:p>
          <a:p>
            <a:r>
              <a:rPr lang="en-US" sz="2400" dirty="0" smtClean="0">
                <a:solidFill>
                  <a:srgbClr val="000000"/>
                </a:solidFill>
                <a:sym typeface="Wingdings"/>
              </a:rPr>
              <a:t>		- Specially trained police officers</a:t>
            </a:r>
          </a:p>
          <a:p>
            <a:r>
              <a:rPr lang="en-US" sz="2400" dirty="0">
                <a:solidFill>
                  <a:srgbClr val="000000"/>
                </a:solidFill>
                <a:sym typeface="Wingdings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sym typeface="Wingdings"/>
              </a:rPr>
              <a:t>	- Usually in the </a:t>
            </a:r>
            <a:r>
              <a:rPr lang="en-US" sz="2400" b="1" u="sng" dirty="0" smtClean="0">
                <a:solidFill>
                  <a:srgbClr val="0000FF"/>
                </a:solidFill>
                <a:sym typeface="Wingdings"/>
              </a:rPr>
              <a:t>Local Court</a:t>
            </a:r>
            <a:r>
              <a:rPr lang="en-US" sz="2400" dirty="0" smtClean="0">
                <a:solidFill>
                  <a:srgbClr val="000000"/>
                </a:solidFill>
                <a:sym typeface="Wingdings"/>
              </a:rPr>
              <a:t> for </a:t>
            </a:r>
            <a:r>
              <a:rPr lang="en-US" sz="2400" b="1" u="sng" dirty="0" smtClean="0">
                <a:solidFill>
                  <a:srgbClr val="FF6600"/>
                </a:solidFill>
                <a:sym typeface="Wingdings"/>
              </a:rPr>
              <a:t>less serious</a:t>
            </a:r>
            <a:r>
              <a:rPr lang="en-US" sz="2400" dirty="0" smtClean="0">
                <a:solidFill>
                  <a:srgbClr val="000000"/>
                </a:solidFill>
                <a:sym typeface="Wingdings"/>
              </a:rPr>
              <a:t> cases</a:t>
            </a:r>
          </a:p>
          <a:p>
            <a:pPr marL="514350" indent="-514350"/>
            <a:endParaRPr lang="en-US" dirty="0" smtClean="0">
              <a:solidFill>
                <a:srgbClr val="000000"/>
              </a:solidFill>
              <a:sym typeface="Wingdings"/>
            </a:endParaRPr>
          </a:p>
          <a:p>
            <a:pPr marL="514350" indent="-514350"/>
            <a:r>
              <a:rPr lang="en-US" sz="3200" dirty="0" smtClean="0">
                <a:solidFill>
                  <a:srgbClr val="000000"/>
                </a:solidFill>
                <a:sym typeface="Wingdings"/>
              </a:rPr>
              <a:t>2.	‘</a:t>
            </a:r>
            <a:r>
              <a:rPr lang="en-US" sz="3200" b="1" u="sng" dirty="0" smtClean="0">
                <a:solidFill>
                  <a:srgbClr val="0000FF"/>
                </a:solidFill>
                <a:sym typeface="Wingdings"/>
              </a:rPr>
              <a:t>DIRECTOR OF PUBLIC PROSECUTIONS</a:t>
            </a:r>
            <a:r>
              <a:rPr lang="en-US" sz="3200" dirty="0" smtClean="0">
                <a:solidFill>
                  <a:srgbClr val="000000"/>
                </a:solidFill>
                <a:sym typeface="Wingdings"/>
              </a:rPr>
              <a:t>’ (the </a:t>
            </a:r>
            <a:r>
              <a:rPr lang="en-US" sz="3200" b="1" u="sng" dirty="0" smtClean="0">
                <a:solidFill>
                  <a:srgbClr val="0000FF"/>
                </a:solidFill>
                <a:sym typeface="Wingdings"/>
              </a:rPr>
              <a:t>DPP</a:t>
            </a:r>
            <a:r>
              <a:rPr lang="en-US" sz="3200" dirty="0" smtClean="0">
                <a:solidFill>
                  <a:srgbClr val="000000"/>
                </a:solidFill>
                <a:sym typeface="Wingdings"/>
              </a:rPr>
              <a:t>)</a:t>
            </a:r>
            <a:r>
              <a:rPr lang="en-US" sz="3200" b="1" dirty="0" smtClean="0">
                <a:solidFill>
                  <a:srgbClr val="000000"/>
                </a:solidFill>
                <a:sym typeface="Wingdings"/>
              </a:rPr>
              <a:t> </a:t>
            </a:r>
          </a:p>
          <a:p>
            <a:pPr marL="971550" lvl="1" indent="-514350"/>
            <a:r>
              <a:rPr lang="en-US" dirty="0" smtClean="0">
                <a:solidFill>
                  <a:srgbClr val="000000"/>
                </a:solidFill>
                <a:sym typeface="Wingdings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sym typeface="Wingdings"/>
              </a:rPr>
              <a:t>- Runs an </a:t>
            </a:r>
            <a:r>
              <a:rPr lang="en-US" sz="2400" b="1" u="sng" dirty="0" smtClean="0">
                <a:solidFill>
                  <a:srgbClr val="000000"/>
                </a:solidFill>
                <a:sym typeface="Wingdings"/>
              </a:rPr>
              <a:t>office</a:t>
            </a:r>
            <a:r>
              <a:rPr lang="en-US" sz="2400" dirty="0" smtClean="0">
                <a:solidFill>
                  <a:srgbClr val="000000"/>
                </a:solidFill>
                <a:sym typeface="Wingdings"/>
              </a:rPr>
              <a:t> of </a:t>
            </a:r>
            <a:r>
              <a:rPr lang="en-US" sz="2400" b="1" u="sng" dirty="0" smtClean="0">
                <a:solidFill>
                  <a:srgbClr val="000000"/>
                </a:solidFill>
                <a:sym typeface="Wingdings"/>
              </a:rPr>
              <a:t>prosecution lawyers</a:t>
            </a:r>
          </a:p>
          <a:p>
            <a:pPr marL="971550" lvl="1" indent="-514350"/>
            <a:r>
              <a:rPr lang="en-US" sz="2400" dirty="0">
                <a:solidFill>
                  <a:srgbClr val="000000"/>
                </a:solidFill>
                <a:sym typeface="Wingdings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sym typeface="Wingdings"/>
              </a:rPr>
              <a:t>- For </a:t>
            </a:r>
            <a:r>
              <a:rPr lang="en-US" sz="2400" b="1" u="sng" dirty="0" smtClean="0">
                <a:solidFill>
                  <a:srgbClr val="FF0000"/>
                </a:solidFill>
                <a:sym typeface="Wingdings"/>
              </a:rPr>
              <a:t>more serious</a:t>
            </a:r>
            <a:r>
              <a:rPr lang="en-US" sz="2400" dirty="0" smtClean="0">
                <a:solidFill>
                  <a:srgbClr val="000000"/>
                </a:solidFill>
                <a:sym typeface="Wingdings"/>
              </a:rPr>
              <a:t> cases</a:t>
            </a:r>
          </a:p>
        </p:txBody>
      </p:sp>
    </p:spTree>
    <p:extLst>
      <p:ext uri="{BB962C8B-B14F-4D97-AF65-F5344CB8AC3E}">
        <p14:creationId xmlns:p14="http://schemas.microsoft.com/office/powerpoint/2010/main" val="678040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2057400" cy="369332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LEGAL PERSONNEL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750332"/>
            <a:ext cx="2057400" cy="136536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wrap="square" lIns="36000" tIns="36000" rIns="36000" bIns="36000" rtlCol="0">
            <a:spAutoFit/>
          </a:bodyPr>
          <a:lstStyle/>
          <a:p>
            <a:pPr>
              <a:buFontTx/>
              <a:buChar char="-"/>
            </a:pPr>
            <a:r>
              <a:rPr lang="en-US" sz="1400" b="1" dirty="0" smtClean="0"/>
              <a:t> Magistrate</a:t>
            </a:r>
          </a:p>
          <a:p>
            <a:pPr>
              <a:buFontTx/>
              <a:buChar char="-"/>
            </a:pPr>
            <a:r>
              <a:rPr lang="en-US" sz="1400" b="1" dirty="0" smtClean="0"/>
              <a:t> Judge</a:t>
            </a:r>
          </a:p>
          <a:p>
            <a:pPr>
              <a:buFontTx/>
              <a:buChar char="-"/>
            </a:pPr>
            <a:r>
              <a:rPr lang="en-US" sz="1400" b="1" dirty="0" smtClean="0"/>
              <a:t> Police Prosecutor</a:t>
            </a:r>
          </a:p>
          <a:p>
            <a:pPr>
              <a:buFontTx/>
              <a:buChar char="-"/>
            </a:pPr>
            <a:r>
              <a:rPr lang="en-US" sz="1400" b="1" dirty="0" smtClean="0"/>
              <a:t> Director of Public Prosecution (DPP)</a:t>
            </a:r>
          </a:p>
          <a:p>
            <a:pPr>
              <a:buFontTx/>
              <a:buChar char="-"/>
            </a:pPr>
            <a:r>
              <a:rPr lang="en-US" sz="1400" b="1" dirty="0" smtClean="0"/>
              <a:t> Public Defenders</a:t>
            </a:r>
            <a:endParaRPr lang="en-US" sz="1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990600"/>
            <a:ext cx="6705600" cy="1000274"/>
          </a:xfrm>
          <a:prstGeom prst="rect">
            <a:avLst/>
          </a:prstGeom>
          <a:noFill/>
        </p:spPr>
        <p:txBody>
          <a:bodyPr wrap="square" bIns="0" rtlCol="0">
            <a:spAutoFit/>
          </a:bodyPr>
          <a:lstStyle/>
          <a:p>
            <a:pPr algn="ctr"/>
            <a:r>
              <a:rPr lang="en-US" sz="6200" b="1" dirty="0" smtClean="0">
                <a:solidFill>
                  <a:srgbClr val="000000"/>
                </a:solidFill>
              </a:rPr>
              <a:t>DEFENCE LAWYERS</a:t>
            </a:r>
            <a:endParaRPr lang="en-US" sz="6200" b="1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2098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0000"/>
                </a:solidFill>
              </a:rPr>
              <a:t>Represents the </a:t>
            </a:r>
            <a:r>
              <a:rPr lang="en-US" sz="3000" b="1" u="sng" dirty="0" smtClean="0">
                <a:solidFill>
                  <a:srgbClr val="000000"/>
                </a:solidFill>
              </a:rPr>
              <a:t>defendant</a:t>
            </a:r>
            <a:r>
              <a:rPr lang="en-US" sz="3000" dirty="0" smtClean="0">
                <a:solidFill>
                  <a:srgbClr val="000000"/>
                </a:solidFill>
              </a:rPr>
              <a:t>.</a:t>
            </a:r>
          </a:p>
          <a:p>
            <a:endParaRPr lang="en-US" sz="3000" dirty="0">
              <a:solidFill>
                <a:srgbClr val="000000"/>
              </a:solidFill>
            </a:endParaRPr>
          </a:p>
          <a:p>
            <a:r>
              <a:rPr lang="en-US" sz="3000" dirty="0" smtClean="0">
                <a:solidFill>
                  <a:srgbClr val="000000"/>
                </a:solidFill>
              </a:rPr>
              <a:t>Tries to create some </a:t>
            </a:r>
            <a:r>
              <a:rPr lang="en-US" sz="3000" b="1" u="sng" dirty="0" smtClean="0">
                <a:solidFill>
                  <a:srgbClr val="0000FF"/>
                </a:solidFill>
              </a:rPr>
              <a:t>reasonable doubt</a:t>
            </a:r>
            <a:r>
              <a:rPr lang="en-US" sz="3000" dirty="0" smtClean="0">
                <a:solidFill>
                  <a:srgbClr val="000000"/>
                </a:solidFill>
              </a:rPr>
              <a:t> that the </a:t>
            </a:r>
            <a:r>
              <a:rPr lang="en-US" sz="3000" b="1" u="sng" dirty="0" smtClean="0">
                <a:solidFill>
                  <a:srgbClr val="000000"/>
                </a:solidFill>
              </a:rPr>
              <a:t>defendant</a:t>
            </a: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n-US" sz="3000" b="1" i="1" u="sng" dirty="0" smtClean="0">
                <a:solidFill>
                  <a:srgbClr val="000000"/>
                </a:solidFill>
              </a:rPr>
              <a:t>MIGHT NOT</a:t>
            </a:r>
            <a:r>
              <a:rPr lang="en-US" sz="3000" i="1" dirty="0" smtClean="0">
                <a:solidFill>
                  <a:srgbClr val="000000"/>
                </a:solidFill>
              </a:rPr>
              <a:t> </a:t>
            </a:r>
            <a:r>
              <a:rPr lang="en-US" sz="3000" dirty="0" smtClean="0">
                <a:solidFill>
                  <a:srgbClr val="000000"/>
                </a:solidFill>
              </a:rPr>
              <a:t>be </a:t>
            </a:r>
            <a:r>
              <a:rPr lang="en-US" sz="3000" b="1" u="sng" dirty="0" smtClean="0">
                <a:solidFill>
                  <a:srgbClr val="000000"/>
                </a:solidFill>
              </a:rPr>
              <a:t>guilty</a:t>
            </a:r>
            <a:r>
              <a:rPr lang="en-US" sz="3000" dirty="0" smtClean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5866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2057400" cy="369332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LEGAL PERSONNEL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750332"/>
            <a:ext cx="2057400" cy="136536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wrap="square" lIns="36000" tIns="36000" rIns="36000" bIns="36000" rtlCol="0">
            <a:spAutoFit/>
          </a:bodyPr>
          <a:lstStyle/>
          <a:p>
            <a:pPr>
              <a:buFontTx/>
              <a:buChar char="-"/>
            </a:pPr>
            <a:r>
              <a:rPr lang="en-US" sz="1400" b="1" dirty="0" smtClean="0"/>
              <a:t> Magistrate</a:t>
            </a:r>
          </a:p>
          <a:p>
            <a:pPr>
              <a:buFontTx/>
              <a:buChar char="-"/>
            </a:pPr>
            <a:r>
              <a:rPr lang="en-US" sz="1400" b="1" dirty="0" smtClean="0"/>
              <a:t> Judge</a:t>
            </a:r>
          </a:p>
          <a:p>
            <a:pPr>
              <a:buFontTx/>
              <a:buChar char="-"/>
            </a:pPr>
            <a:r>
              <a:rPr lang="en-US" sz="1400" b="1" dirty="0" smtClean="0"/>
              <a:t> Police Prosecutor</a:t>
            </a:r>
          </a:p>
          <a:p>
            <a:pPr>
              <a:buFontTx/>
              <a:buChar char="-"/>
            </a:pPr>
            <a:r>
              <a:rPr lang="en-US" sz="1400" b="1" dirty="0" smtClean="0"/>
              <a:t> Director of Public Prosecution (DPP)</a:t>
            </a:r>
          </a:p>
          <a:p>
            <a:pPr>
              <a:buFontTx/>
              <a:buChar char="-"/>
            </a:pPr>
            <a:r>
              <a:rPr lang="en-US" sz="1400" b="1" dirty="0" smtClean="0"/>
              <a:t> Public Defenders</a:t>
            </a:r>
            <a:endParaRPr lang="en-US" sz="1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990600"/>
            <a:ext cx="6705600" cy="1000274"/>
          </a:xfrm>
          <a:prstGeom prst="rect">
            <a:avLst/>
          </a:prstGeom>
          <a:noFill/>
        </p:spPr>
        <p:txBody>
          <a:bodyPr wrap="square" bIns="0" rtlCol="0">
            <a:spAutoFit/>
          </a:bodyPr>
          <a:lstStyle/>
          <a:p>
            <a:pPr algn="ctr"/>
            <a:r>
              <a:rPr lang="en-US" sz="6200" b="1" dirty="0" smtClean="0">
                <a:solidFill>
                  <a:srgbClr val="000000"/>
                </a:solidFill>
              </a:rPr>
              <a:t>PUBLIC DEFENDERS</a:t>
            </a:r>
            <a:endParaRPr lang="en-US" sz="6200" b="1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20980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0000"/>
                </a:solidFill>
              </a:rPr>
              <a:t>Represent</a:t>
            </a:r>
            <a:r>
              <a:rPr lang="en-US" sz="3000" b="1" dirty="0" smtClean="0">
                <a:solidFill>
                  <a:srgbClr val="000000"/>
                </a:solidFill>
              </a:rPr>
              <a:t> </a:t>
            </a:r>
            <a:r>
              <a:rPr lang="en-US" sz="3000" b="1" u="sng" dirty="0" smtClean="0">
                <a:solidFill>
                  <a:srgbClr val="000000"/>
                </a:solidFill>
              </a:rPr>
              <a:t>defendants</a:t>
            </a:r>
            <a:r>
              <a:rPr lang="en-US" sz="3000" dirty="0" smtClean="0">
                <a:solidFill>
                  <a:srgbClr val="000000"/>
                </a:solidFill>
              </a:rPr>
              <a:t> who have been given </a:t>
            </a:r>
            <a:r>
              <a:rPr lang="en-US" sz="3000" b="1" u="sng" dirty="0" smtClean="0">
                <a:solidFill>
                  <a:srgbClr val="000000"/>
                </a:solidFill>
              </a:rPr>
              <a:t>government assistance</a:t>
            </a:r>
            <a:r>
              <a:rPr lang="en-US" sz="3000" dirty="0" smtClean="0">
                <a:solidFill>
                  <a:srgbClr val="000000"/>
                </a:solidFill>
              </a:rPr>
              <a:t>.</a:t>
            </a:r>
          </a:p>
          <a:p>
            <a:endParaRPr lang="en-US" sz="1200" dirty="0" smtClean="0">
              <a:solidFill>
                <a:srgbClr val="000000"/>
              </a:solidFill>
            </a:endParaRPr>
          </a:p>
          <a:p>
            <a:pPr lvl="1"/>
            <a:r>
              <a:rPr lang="en-US" sz="3000" dirty="0" smtClean="0">
                <a:solidFill>
                  <a:srgbClr val="000000"/>
                </a:solidFill>
              </a:rPr>
              <a:t>e.g. </a:t>
            </a:r>
            <a:r>
              <a:rPr lang="en-US" sz="3000" b="1" u="sng" dirty="0" smtClean="0">
                <a:solidFill>
                  <a:srgbClr val="0000FF"/>
                </a:solidFill>
              </a:rPr>
              <a:t>Legal Aid</a:t>
            </a:r>
            <a:r>
              <a:rPr lang="en-US" sz="3000" b="1" dirty="0" smtClean="0">
                <a:solidFill>
                  <a:srgbClr val="000000"/>
                </a:solidFill>
              </a:rPr>
              <a:t> </a:t>
            </a:r>
            <a:r>
              <a:rPr lang="en-US" sz="3000" dirty="0" smtClean="0">
                <a:solidFill>
                  <a:srgbClr val="000000"/>
                </a:solidFill>
              </a:rPr>
              <a:t>cases</a:t>
            </a:r>
          </a:p>
          <a:p>
            <a:pPr lvl="1"/>
            <a:r>
              <a:rPr lang="en-US" sz="3000" dirty="0" smtClean="0">
                <a:solidFill>
                  <a:srgbClr val="000000"/>
                </a:solidFill>
              </a:rPr>
              <a:t>e.g. </a:t>
            </a:r>
            <a:r>
              <a:rPr lang="en-US" sz="3000" b="1" u="sng" dirty="0" smtClean="0">
                <a:solidFill>
                  <a:srgbClr val="0000FF"/>
                </a:solidFill>
              </a:rPr>
              <a:t>Aboriginal Legal Service</a:t>
            </a:r>
            <a:r>
              <a:rPr lang="en-US" sz="3000" dirty="0" smtClean="0">
                <a:solidFill>
                  <a:srgbClr val="000000"/>
                </a:solidFill>
              </a:rPr>
              <a:t> cases</a:t>
            </a:r>
            <a:endParaRPr lang="en-US" sz="3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055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Question 1: Using the diagram in the textbook on page 55, and the above notes, draw a </a:t>
            </a:r>
            <a:r>
              <a:rPr lang="en-US" dirty="0" err="1"/>
              <a:t>labelled</a:t>
            </a:r>
            <a:r>
              <a:rPr lang="en-US" dirty="0"/>
              <a:t> diagram in your book of a criminal trial.</a:t>
            </a:r>
          </a:p>
        </p:txBody>
      </p:sp>
    </p:spTree>
    <p:extLst>
      <p:ext uri="{BB962C8B-B14F-4D97-AF65-F5344CB8AC3E}">
        <p14:creationId xmlns:p14="http://schemas.microsoft.com/office/powerpoint/2010/main" val="2455711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</Words>
  <Application>Microsoft Macintosh PowerPoint</Application>
  <PresentationFormat>On-screen Show (4:3)</PresentationFormat>
  <Paragraphs>74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</vt:lpstr>
    </vt:vector>
  </TitlesOfParts>
  <Company>CEOP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Catholic Education Office Parramatta</dc:creator>
  <cp:lastModifiedBy>Kim Aziz</cp:lastModifiedBy>
  <cp:revision>2</cp:revision>
  <dcterms:created xsi:type="dcterms:W3CDTF">2013-05-18T00:08:41Z</dcterms:created>
  <dcterms:modified xsi:type="dcterms:W3CDTF">2017-02-08T05:56:55Z</dcterms:modified>
</cp:coreProperties>
</file>