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28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5DAD-5C77-F94B-BD28-6F8D73CA5339}" type="datetimeFigureOut">
              <a:rPr lang="en-US" smtClean="0"/>
              <a:t>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8EC1-AC54-CA4B-8EE3-4272AFBC3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3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5DAD-5C77-F94B-BD28-6F8D73CA5339}" type="datetimeFigureOut">
              <a:rPr lang="en-US" smtClean="0"/>
              <a:t>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8EC1-AC54-CA4B-8EE3-4272AFBC3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4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5DAD-5C77-F94B-BD28-6F8D73CA5339}" type="datetimeFigureOut">
              <a:rPr lang="en-US" smtClean="0"/>
              <a:t>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8EC1-AC54-CA4B-8EE3-4272AFBC3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36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5DAD-5C77-F94B-BD28-6F8D73CA5339}" type="datetimeFigureOut">
              <a:rPr lang="en-US" smtClean="0"/>
              <a:t>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8EC1-AC54-CA4B-8EE3-4272AFBC3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3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5DAD-5C77-F94B-BD28-6F8D73CA5339}" type="datetimeFigureOut">
              <a:rPr lang="en-US" smtClean="0"/>
              <a:t>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8EC1-AC54-CA4B-8EE3-4272AFBC3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6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5DAD-5C77-F94B-BD28-6F8D73CA5339}" type="datetimeFigureOut">
              <a:rPr lang="en-US" smtClean="0"/>
              <a:t>8/02/17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8EC1-AC54-CA4B-8EE3-4272AFBC3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3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5DAD-5C77-F94B-BD28-6F8D73CA5339}" type="datetimeFigureOut">
              <a:rPr lang="en-US" smtClean="0"/>
              <a:t>8/02/17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8EC1-AC54-CA4B-8EE3-4272AFBC3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8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5DAD-5C77-F94B-BD28-6F8D73CA5339}" type="datetimeFigureOut">
              <a:rPr lang="en-US" smtClean="0"/>
              <a:t>8/02/17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8EC1-AC54-CA4B-8EE3-4272AFBC3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0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5DAD-5C77-F94B-BD28-6F8D73CA5339}" type="datetimeFigureOut">
              <a:rPr lang="en-US" smtClean="0"/>
              <a:t>8/02/17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8EC1-AC54-CA4B-8EE3-4272AFBC3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9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5DAD-5C77-F94B-BD28-6F8D73CA5339}" type="datetimeFigureOut">
              <a:rPr lang="en-US" smtClean="0"/>
              <a:t>8/02/17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8EC1-AC54-CA4B-8EE3-4272AFBC3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0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5DAD-5C77-F94B-BD28-6F8D73CA5339}" type="datetimeFigureOut">
              <a:rPr lang="en-US" smtClean="0"/>
              <a:t>8/02/17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8EC1-AC54-CA4B-8EE3-4272AFBC3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5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B5DAD-5C77-F94B-BD28-6F8D73CA5339}" type="datetimeFigureOut">
              <a:rPr lang="en-US" smtClean="0"/>
              <a:t>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8EC1-AC54-CA4B-8EE3-4272AFBC3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PLEAS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52736"/>
            <a:ext cx="9176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When a person is charged with a crime, they are asked to “</a:t>
            </a:r>
            <a:r>
              <a:rPr lang="en-US" sz="2400" b="1" u="sng" dirty="0" smtClean="0">
                <a:solidFill>
                  <a:srgbClr val="0000FF"/>
                </a:solidFill>
              </a:rPr>
              <a:t>enter a plea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31864" y="1525270"/>
            <a:ext cx="2263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3 choices…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4312" y="2234535"/>
            <a:ext cx="2368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1. </a:t>
            </a:r>
            <a:r>
              <a:rPr lang="en-US" sz="2400" b="1" u="sng" dirty="0" smtClean="0">
                <a:solidFill>
                  <a:srgbClr val="0000FF"/>
                </a:solidFill>
              </a:rPr>
              <a:t>Not guilty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plea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84920" y="2640811"/>
            <a:ext cx="73590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defendant wants the prosecution to </a:t>
            </a:r>
            <a:r>
              <a:rPr lang="en-US" sz="2000" i="1" dirty="0" smtClean="0"/>
              <a:t>prove</a:t>
            </a:r>
            <a:r>
              <a:rPr lang="en-US" sz="2000" dirty="0" smtClean="0"/>
              <a:t> that they ARE guilty</a:t>
            </a:r>
            <a:endParaRPr lang="en-US" sz="2000" dirty="0"/>
          </a:p>
          <a:p>
            <a:endParaRPr lang="en-US" sz="1000" dirty="0" smtClean="0"/>
          </a:p>
          <a:p>
            <a:r>
              <a:rPr lang="en-US" sz="2000" dirty="0" smtClean="0"/>
              <a:t>Might lead to a </a:t>
            </a:r>
            <a:r>
              <a:rPr lang="en-US" sz="2000" b="1" u="sng" dirty="0" smtClean="0">
                <a:solidFill>
                  <a:srgbClr val="FF0000"/>
                </a:solidFill>
              </a:rPr>
              <a:t>long and expensive trial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84312" y="3894365"/>
            <a:ext cx="1874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2. </a:t>
            </a:r>
            <a:r>
              <a:rPr lang="en-US" sz="2400" b="1" u="sng" dirty="0" smtClean="0">
                <a:solidFill>
                  <a:srgbClr val="0000FF"/>
                </a:solidFill>
              </a:rPr>
              <a:t>Guilty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plea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4920" y="4337809"/>
            <a:ext cx="7359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case goes </a:t>
            </a:r>
            <a:r>
              <a:rPr lang="en-US" sz="2000" b="1" u="sng" dirty="0" smtClean="0"/>
              <a:t>straight to the sentencing stage</a:t>
            </a:r>
            <a:r>
              <a:rPr lang="en-US" sz="2000" dirty="0" smtClean="0"/>
              <a:t> (</a:t>
            </a:r>
            <a:r>
              <a:rPr lang="en-US" sz="2000" b="1" u="sng" dirty="0" smtClean="0">
                <a:solidFill>
                  <a:srgbClr val="008000"/>
                </a:solidFill>
              </a:rPr>
              <a:t>saving a lot of time and money</a:t>
            </a:r>
            <a:r>
              <a:rPr lang="en-US" sz="2000" dirty="0" smtClean="0"/>
              <a:t>, especially for society). Because of this, defendants who plead guilty </a:t>
            </a:r>
            <a:r>
              <a:rPr lang="en-US" sz="2000" b="1" u="sng" dirty="0" smtClean="0">
                <a:solidFill>
                  <a:srgbClr val="000000"/>
                </a:solidFill>
              </a:rPr>
              <a:t>GET A “DISCOUNT” on their sentence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(usually about </a:t>
            </a:r>
            <a:r>
              <a:rPr lang="en-US" sz="2000" b="1" dirty="0" smtClean="0"/>
              <a:t>25% less time in jail</a:t>
            </a:r>
            <a:r>
              <a:rPr lang="en-US" sz="2000" dirty="0" smtClean="0"/>
              <a:t>)</a:t>
            </a:r>
            <a:endParaRPr lang="en-US" sz="20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1484312" y="5854496"/>
            <a:ext cx="1477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3. </a:t>
            </a:r>
            <a:r>
              <a:rPr lang="en-US" sz="2400" b="1" u="sng" dirty="0" smtClean="0">
                <a:solidFill>
                  <a:srgbClr val="0000FF"/>
                </a:solidFill>
              </a:rPr>
              <a:t>No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plea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4920" y="6300028"/>
            <a:ext cx="7359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They take this to mean you’re really pleading </a:t>
            </a:r>
            <a:r>
              <a:rPr lang="en-US" sz="2000" b="1" u="sng" dirty="0" smtClean="0"/>
              <a:t>NOT GUILTY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1598678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 1: What are the 3 ways an accused can plea and what is the consequence of each option? (see above notes)</a:t>
            </a:r>
          </a:p>
        </p:txBody>
      </p:sp>
    </p:spTree>
    <p:extLst>
      <p:ext uri="{BB962C8B-B14F-4D97-AF65-F5344CB8AC3E}">
        <p14:creationId xmlns:p14="http://schemas.microsoft.com/office/powerpoint/2010/main" val="2472036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Question</vt:lpstr>
    </vt:vector>
  </TitlesOfParts>
  <Company>CEOP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Catholic Education Office Parramatta</dc:creator>
  <cp:lastModifiedBy>Kim Aziz</cp:lastModifiedBy>
  <cp:revision>2</cp:revision>
  <dcterms:created xsi:type="dcterms:W3CDTF">2013-05-18T00:09:21Z</dcterms:created>
  <dcterms:modified xsi:type="dcterms:W3CDTF">2017-02-08T05:57:47Z</dcterms:modified>
</cp:coreProperties>
</file>