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75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6" r:id="rId19"/>
    <p:sldId id="277" r:id="rId20"/>
    <p:sldId id="278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96D1795-1132-4F4E-940E-531A15EB2A78}">
          <p14:sldIdLst>
            <p14:sldId id="273"/>
            <p14:sldId id="257"/>
            <p14:sldId id="258"/>
            <p14:sldId id="259"/>
            <p14:sldId id="260"/>
            <p14:sldId id="261"/>
            <p14:sldId id="262"/>
            <p14:sldId id="263"/>
            <p14:sldId id="274"/>
            <p14:sldId id="275"/>
            <p14:sldId id="265"/>
            <p14:sldId id="266"/>
            <p14:sldId id="267"/>
            <p14:sldId id="268"/>
            <p14:sldId id="269"/>
            <p14:sldId id="270"/>
            <p14:sldId id="271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90" y="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65AE-EB6A-8F43-B84C-ED51D99A2682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AD1B-CBEB-C043-8BDC-23914743C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8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65AE-EB6A-8F43-B84C-ED51D99A2682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AD1B-CBEB-C043-8BDC-23914743C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5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65AE-EB6A-8F43-B84C-ED51D99A2682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AD1B-CBEB-C043-8BDC-23914743C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4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65AE-EB6A-8F43-B84C-ED51D99A2682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AD1B-CBEB-C043-8BDC-23914743C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1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65AE-EB6A-8F43-B84C-ED51D99A2682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AD1B-CBEB-C043-8BDC-23914743C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0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65AE-EB6A-8F43-B84C-ED51D99A2682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AD1B-CBEB-C043-8BDC-23914743C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08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65AE-EB6A-8F43-B84C-ED51D99A2682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AD1B-CBEB-C043-8BDC-23914743C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55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65AE-EB6A-8F43-B84C-ED51D99A2682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AD1B-CBEB-C043-8BDC-23914743C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65AE-EB6A-8F43-B84C-ED51D99A2682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AD1B-CBEB-C043-8BDC-23914743C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67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65AE-EB6A-8F43-B84C-ED51D99A2682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AD1B-CBEB-C043-8BDC-23914743C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2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65AE-EB6A-8F43-B84C-ED51D99A2682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AD1B-CBEB-C043-8BDC-23914743C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865AE-EB6A-8F43-B84C-ED51D99A2682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6AD1B-CBEB-C043-8BDC-23914743C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6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2057400" cy="646331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CHARGE NEGOTIATION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97" y="3231560"/>
            <a:ext cx="9138603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</a:rPr>
              <a:t>Charge Negotiation</a:t>
            </a:r>
            <a:endParaRPr lang="en-US" sz="7200" b="1" dirty="0">
              <a:ln>
                <a:solidFill>
                  <a:srgbClr val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076260"/>
            <a:ext cx="9144000" cy="2000548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Why </a:t>
            </a:r>
            <a:r>
              <a:rPr lang="en-US" sz="2800" b="1" u="sng" dirty="0" smtClean="0">
                <a:solidFill>
                  <a:schemeClr val="bg1"/>
                </a:solidFill>
              </a:rPr>
              <a:t>trials</a:t>
            </a:r>
            <a:r>
              <a:rPr lang="en-US" sz="2800" dirty="0" smtClean="0">
                <a:solidFill>
                  <a:schemeClr val="bg1"/>
                </a:solidFill>
              </a:rPr>
              <a:t> are </a:t>
            </a:r>
            <a:r>
              <a:rPr lang="en-US" sz="2800" b="1" u="sng" dirty="0" smtClean="0">
                <a:solidFill>
                  <a:schemeClr val="bg1"/>
                </a:solidFill>
              </a:rPr>
              <a:t>bad for society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</a:p>
          <a:p>
            <a:pPr algn="ctr"/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1. They take a </a:t>
            </a:r>
            <a:r>
              <a:rPr lang="en-US" sz="2800" b="1" u="sng" dirty="0" smtClean="0">
                <a:solidFill>
                  <a:schemeClr val="bg1"/>
                </a:solidFill>
              </a:rPr>
              <a:t>long time</a:t>
            </a:r>
            <a:endParaRPr lang="en-US" sz="2800" u="sng" dirty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2. They </a:t>
            </a:r>
            <a:r>
              <a:rPr lang="en-US" sz="2800" b="1" u="sng" dirty="0" smtClean="0">
                <a:solidFill>
                  <a:schemeClr val="bg1"/>
                </a:solidFill>
              </a:rPr>
              <a:t>cost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a lot of money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3. Sometimes </a:t>
            </a:r>
            <a:r>
              <a:rPr lang="en-US" sz="2800" b="1" u="sng" dirty="0" smtClean="0">
                <a:solidFill>
                  <a:schemeClr val="bg1"/>
                </a:solidFill>
              </a:rPr>
              <a:t>don’t end up with a conviction anyway</a:t>
            </a:r>
            <a:r>
              <a:rPr lang="en-US" sz="2800" dirty="0" smtClean="0">
                <a:solidFill>
                  <a:schemeClr val="bg1"/>
                </a:solidFill>
              </a:rPr>
              <a:t>!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1409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So, prosecutors came up with an idea…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751273"/>
            <a:ext cx="9144000" cy="206210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Where the </a:t>
            </a:r>
          </a:p>
          <a:p>
            <a:pPr algn="ctr"/>
            <a:r>
              <a:rPr lang="en-US" sz="3200" b="1" u="sng" dirty="0" smtClean="0"/>
              <a:t>prosecutor</a:t>
            </a:r>
            <a:r>
              <a:rPr lang="en-US" sz="3200" b="1" dirty="0" smtClean="0"/>
              <a:t> </a:t>
            </a:r>
            <a:r>
              <a:rPr lang="en-US" sz="3200" b="1" i="1" dirty="0" smtClean="0"/>
              <a:t>AGREES </a:t>
            </a:r>
            <a:r>
              <a:rPr lang="en-US" sz="3200" b="1" dirty="0" smtClean="0"/>
              <a:t>to </a:t>
            </a:r>
            <a:r>
              <a:rPr lang="en-US" sz="3200" b="1" u="sng" dirty="0" smtClean="0">
                <a:solidFill>
                  <a:srgbClr val="FF0000"/>
                </a:solidFill>
              </a:rPr>
              <a:t>REMOVE</a:t>
            </a:r>
            <a:r>
              <a:rPr lang="en-US" sz="3200" b="1" dirty="0" smtClean="0"/>
              <a:t> </a:t>
            </a:r>
            <a:r>
              <a:rPr lang="en-US" sz="3200" b="1" i="1" dirty="0" smtClean="0"/>
              <a:t>some</a:t>
            </a:r>
            <a:r>
              <a:rPr lang="en-US" sz="3200" b="1" dirty="0" smtClean="0"/>
              <a:t> charges</a:t>
            </a:r>
          </a:p>
          <a:p>
            <a:pPr algn="ctr"/>
            <a:r>
              <a:rPr lang="en-US" sz="3200" dirty="0"/>
              <a:t>b</a:t>
            </a:r>
            <a:r>
              <a:rPr lang="en-US" sz="3200" dirty="0" smtClean="0"/>
              <a:t>ecause</a:t>
            </a:r>
            <a:r>
              <a:rPr lang="en-US" sz="3200" b="1" dirty="0" smtClean="0"/>
              <a:t> </a:t>
            </a:r>
          </a:p>
          <a:p>
            <a:pPr algn="ctr"/>
            <a:r>
              <a:rPr lang="en-US" sz="3200" b="1" dirty="0" smtClean="0"/>
              <a:t>the </a:t>
            </a:r>
            <a:r>
              <a:rPr lang="en-US" sz="3200" b="1" u="sng" dirty="0" smtClean="0"/>
              <a:t>defendant</a:t>
            </a:r>
            <a:r>
              <a:rPr lang="en-US" sz="3200" b="1" dirty="0" smtClean="0"/>
              <a:t> </a:t>
            </a:r>
            <a:r>
              <a:rPr lang="en-US" sz="3200" b="1" u="sng" dirty="0" smtClean="0">
                <a:solidFill>
                  <a:srgbClr val="008000"/>
                </a:solidFill>
              </a:rPr>
              <a:t>PLEADS GUILTY</a:t>
            </a:r>
            <a:r>
              <a:rPr lang="en-US" sz="3200" b="1" dirty="0" smtClean="0">
                <a:solidFill>
                  <a:srgbClr val="008000"/>
                </a:solidFill>
              </a:rPr>
              <a:t> </a:t>
            </a:r>
            <a:r>
              <a:rPr lang="en-US" sz="3200" b="1" dirty="0" smtClean="0"/>
              <a:t>to other charges</a:t>
            </a:r>
            <a:endParaRPr lang="en-US" sz="32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-16611" y="4262611"/>
            <a:ext cx="9160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AKA: ‘</a:t>
            </a:r>
            <a:r>
              <a:rPr lang="en-US" sz="2400" b="1" u="sng" dirty="0" smtClean="0"/>
              <a:t>Plea Bargaining</a:t>
            </a:r>
            <a:r>
              <a:rPr lang="en-US" sz="2400" dirty="0" smtClean="0"/>
              <a:t>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903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18" grpId="0"/>
      <p:bldP spid="19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2057400" cy="553998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/>
              <a:t>PLEAS</a:t>
            </a:r>
          </a:p>
          <a:p>
            <a:pPr algn="ctr"/>
            <a:r>
              <a:rPr lang="en-US" sz="1500" b="1" dirty="0" smtClean="0"/>
              <a:t>CHARGE NEGOTIATION</a:t>
            </a:r>
            <a:endParaRPr lang="en-US" sz="1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340768"/>
            <a:ext cx="9144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u="sng" dirty="0" smtClean="0"/>
              <a:t>WHO</a:t>
            </a:r>
            <a:r>
              <a:rPr lang="en-US" sz="4200" dirty="0" smtClean="0"/>
              <a:t> DOES ‘CHARGE NEGOTIATION’ </a:t>
            </a:r>
          </a:p>
          <a:p>
            <a:pPr algn="ctr"/>
            <a:r>
              <a:rPr lang="en-US" sz="4200" b="1" u="sng" dirty="0" smtClean="0"/>
              <a:t>ACHIEVE JUSTICE</a:t>
            </a:r>
            <a:r>
              <a:rPr lang="en-US" sz="4200" dirty="0" smtClean="0"/>
              <a:t> FOR?</a:t>
            </a:r>
          </a:p>
          <a:p>
            <a:pPr algn="ctr"/>
            <a:endParaRPr lang="en-US" sz="4200" dirty="0">
              <a:ln>
                <a:solidFill>
                  <a:srgbClr val="000000"/>
                </a:solidFill>
              </a:ln>
              <a:solidFill>
                <a:srgbClr val="FF0000"/>
              </a:solidFill>
            </a:endParaRPr>
          </a:p>
          <a:p>
            <a:r>
              <a:rPr lang="en-US" sz="4200" dirty="0" smtClean="0">
                <a:solidFill>
                  <a:srgbClr val="000000"/>
                </a:solidFill>
              </a:rPr>
              <a:t>3 different views:</a:t>
            </a:r>
          </a:p>
          <a:p>
            <a:pPr marL="742950" indent="-742950" algn="ctr">
              <a:buAutoNum type="arabicPeriod"/>
            </a:pPr>
            <a:r>
              <a:rPr lang="en-US" sz="4200" dirty="0" smtClean="0">
                <a:solidFill>
                  <a:srgbClr val="000000"/>
                </a:solidFill>
              </a:rPr>
              <a:t>The DPP/government</a:t>
            </a:r>
          </a:p>
          <a:p>
            <a:pPr marL="742950" indent="-742950" algn="ctr">
              <a:buAutoNum type="arabicPeriod"/>
            </a:pPr>
            <a:r>
              <a:rPr lang="en-US" sz="4200" dirty="0" smtClean="0">
                <a:solidFill>
                  <a:srgbClr val="000000"/>
                </a:solidFill>
              </a:rPr>
              <a:t>Victims</a:t>
            </a:r>
          </a:p>
          <a:p>
            <a:pPr marL="742950" indent="-742950" algn="ctr">
              <a:buAutoNum type="arabicPeriod"/>
            </a:pPr>
            <a:r>
              <a:rPr lang="en-US" sz="4200" dirty="0" smtClean="0">
                <a:solidFill>
                  <a:srgbClr val="000000"/>
                </a:solidFill>
              </a:rPr>
              <a:t>Judges</a:t>
            </a:r>
            <a:endParaRPr lang="en-US" sz="4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3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2057400" cy="553998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/>
              <a:t>PLEAS</a:t>
            </a:r>
          </a:p>
          <a:p>
            <a:pPr algn="ctr"/>
            <a:r>
              <a:rPr lang="en-US" sz="1500" b="1" dirty="0" smtClean="0"/>
              <a:t>CHARGE NEGOTIATION</a:t>
            </a:r>
            <a:endParaRPr lang="en-US" sz="1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6496" y="1091624"/>
            <a:ext cx="78570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The </a:t>
            </a:r>
            <a:r>
              <a:rPr lang="en-US" sz="3200" b="1" u="sng" dirty="0" smtClean="0"/>
              <a:t>DPP’s perspective</a:t>
            </a:r>
            <a:r>
              <a:rPr lang="en-US" sz="3200" dirty="0" smtClean="0"/>
              <a:t> on charge negotiation…</a:t>
            </a:r>
            <a:endParaRPr lang="en-US" sz="3200" dirty="0">
              <a:ln>
                <a:solidFill>
                  <a:srgbClr val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600200"/>
            <a:ext cx="91440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8000"/>
                </a:solidFill>
              </a:rPr>
              <a:t>Advantages</a:t>
            </a:r>
            <a:r>
              <a:rPr lang="en-US" sz="2400" dirty="0" smtClean="0"/>
              <a:t>:</a:t>
            </a:r>
            <a:endParaRPr lang="en-US" sz="2400" i="1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u="sng" dirty="0" smtClean="0">
                <a:solidFill>
                  <a:srgbClr val="008000"/>
                </a:solidFill>
              </a:rPr>
              <a:t>The court system would not cope without charge negotiation</a:t>
            </a:r>
            <a:r>
              <a:rPr lang="en-US" dirty="0" smtClean="0"/>
              <a:t> and guilty pleas</a:t>
            </a:r>
          </a:p>
          <a:p>
            <a:pPr marL="285750" indent="-285750">
              <a:buFontTx/>
              <a:buChar char="-"/>
            </a:pPr>
            <a:r>
              <a:rPr lang="en-US" b="1" u="sng" dirty="0" smtClean="0">
                <a:solidFill>
                  <a:srgbClr val="008000"/>
                </a:solidFill>
              </a:rPr>
              <a:t>Victims and witnesses don’t have to go through the trial process</a:t>
            </a:r>
            <a:r>
              <a:rPr lang="en-US" b="1" dirty="0" smtClean="0"/>
              <a:t> </a:t>
            </a:r>
            <a:r>
              <a:rPr lang="en-US" dirty="0" smtClean="0"/>
              <a:t>(e.g. being cross-examined)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The accused gets a </a:t>
            </a:r>
            <a:r>
              <a:rPr lang="en-US" b="1" u="sng" dirty="0" smtClean="0">
                <a:solidFill>
                  <a:srgbClr val="FF0000"/>
                </a:solidFill>
              </a:rPr>
              <a:t>reduced</a:t>
            </a:r>
            <a:r>
              <a:rPr lang="en-US" dirty="0" smtClean="0"/>
              <a:t>, but </a:t>
            </a:r>
            <a:r>
              <a:rPr lang="en-US" b="1" u="sng" dirty="0" smtClean="0">
                <a:solidFill>
                  <a:srgbClr val="008000"/>
                </a:solidFill>
              </a:rPr>
              <a:t>generally </a:t>
            </a:r>
            <a:r>
              <a:rPr lang="en-US" b="1" i="1" u="sng" dirty="0" smtClean="0">
                <a:solidFill>
                  <a:srgbClr val="008000"/>
                </a:solidFill>
              </a:rPr>
              <a:t>NOT an insufficient penalty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It </a:t>
            </a:r>
            <a:r>
              <a:rPr lang="en-US" b="1" i="1" u="sng" dirty="0" smtClean="0">
                <a:solidFill>
                  <a:srgbClr val="008000"/>
                </a:solidFill>
              </a:rPr>
              <a:t>saves</a:t>
            </a:r>
            <a:r>
              <a:rPr lang="en-US" b="1" u="sng" dirty="0" smtClean="0">
                <a:solidFill>
                  <a:srgbClr val="008000"/>
                </a:solidFill>
              </a:rPr>
              <a:t> about $10,000 per day</a:t>
            </a:r>
            <a:r>
              <a:rPr lang="en-US" dirty="0" smtClean="0"/>
              <a:t> in court costs (money which COULD go to fighting cases where the defendant is NOT going to plead guilty).</a:t>
            </a:r>
          </a:p>
          <a:p>
            <a:r>
              <a:rPr lang="en-US" dirty="0"/>
              <a:t>	</a:t>
            </a:r>
            <a:r>
              <a:rPr lang="en-US" dirty="0" smtClean="0"/>
              <a:t>					</a:t>
            </a:r>
            <a:r>
              <a:rPr lang="en-US" b="1" u="sng" dirty="0" smtClean="0">
                <a:solidFill>
                  <a:srgbClr val="0000FF"/>
                </a:solidFill>
              </a:rPr>
              <a:t>‘Deals outside the courtroom’, The Law Report (2012)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sz="2400" dirty="0" smtClean="0"/>
          </a:p>
          <a:p>
            <a:r>
              <a:rPr lang="en-US" sz="2400" b="1" u="sng" dirty="0" smtClean="0"/>
              <a:t>WHEN</a:t>
            </a:r>
            <a:r>
              <a:rPr lang="en-US" sz="2400" dirty="0" smtClean="0"/>
              <a:t> will the DPP go for a guilty plea through charge negotiation?</a:t>
            </a:r>
            <a:endParaRPr lang="en-US" dirty="0" smtClean="0"/>
          </a:p>
          <a:p>
            <a:r>
              <a:rPr lang="en-US" dirty="0" smtClean="0"/>
              <a:t>		(from the </a:t>
            </a:r>
            <a:r>
              <a:rPr lang="en-US" b="1" u="sng" dirty="0" smtClean="0">
                <a:solidFill>
                  <a:srgbClr val="0000FF"/>
                </a:solidFill>
              </a:rPr>
              <a:t>DPP Guidelines (2007)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	If there is a </a:t>
            </a:r>
            <a:r>
              <a:rPr lang="en-US" b="1" dirty="0" smtClean="0"/>
              <a:t>scared </a:t>
            </a:r>
            <a:r>
              <a:rPr lang="en-US" dirty="0" smtClean="0"/>
              <a:t>or </a:t>
            </a:r>
            <a:r>
              <a:rPr lang="en-US" b="1" dirty="0" smtClean="0"/>
              <a:t>vulnerable witness/victim </a:t>
            </a:r>
            <a:r>
              <a:rPr lang="en-US" dirty="0" smtClean="0"/>
              <a:t>(e.g. in sexual assault cases)</a:t>
            </a:r>
          </a:p>
          <a:p>
            <a:endParaRPr lang="en-US" dirty="0" smtClean="0"/>
          </a:p>
          <a:p>
            <a:r>
              <a:rPr lang="en-US" dirty="0" smtClean="0"/>
              <a:t>	If there are </a:t>
            </a:r>
            <a:r>
              <a:rPr lang="en-US" b="1" u="sng" dirty="0" smtClean="0"/>
              <a:t>multiple charges</a:t>
            </a:r>
            <a:r>
              <a:rPr lang="en-US" b="1" dirty="0" smtClean="0"/>
              <a:t> </a:t>
            </a:r>
            <a:r>
              <a:rPr lang="en-US" dirty="0" smtClean="0"/>
              <a:t>(e.g. 128 charges for child sexual assault will </a:t>
            </a:r>
            <a:r>
              <a:rPr lang="en-US" b="1" u="sng" dirty="0" smtClean="0">
                <a:solidFill>
                  <a:srgbClr val="FF0000"/>
                </a:solidFill>
              </a:rPr>
              <a:t>take </a:t>
            </a:r>
            <a:r>
              <a:rPr lang="en-US" b="1" i="1" u="sng" dirty="0" smtClean="0">
                <a:solidFill>
                  <a:srgbClr val="FF0000"/>
                </a:solidFill>
              </a:rPr>
              <a:t>ages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	</a:t>
            </a:r>
            <a:r>
              <a:rPr lang="en-US" dirty="0" smtClean="0"/>
              <a:t>and </a:t>
            </a:r>
            <a:r>
              <a:rPr lang="en-US" b="1" u="sng" dirty="0" smtClean="0">
                <a:solidFill>
                  <a:srgbClr val="FF0000"/>
                </a:solidFill>
              </a:rPr>
              <a:t>cost a fortune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to prove</a:t>
            </a:r>
            <a:r>
              <a:rPr lang="en-US" dirty="0" smtClean="0"/>
              <a:t> – why do all that when the maximum penalty will still be 	around the same? What’s the difference between 30 years for 10 charges and Life for 	128 charges?)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20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2057400" cy="553998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/>
              <a:t>PLEAS</a:t>
            </a:r>
          </a:p>
          <a:p>
            <a:pPr algn="ctr"/>
            <a:r>
              <a:rPr lang="en-US" sz="1500" b="1" dirty="0" smtClean="0"/>
              <a:t>CHARGE NEGOTIATION</a:t>
            </a:r>
            <a:endParaRPr lang="en-US" sz="1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1330" y="1091624"/>
            <a:ext cx="8263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The </a:t>
            </a:r>
            <a:r>
              <a:rPr lang="en-US" sz="3200" b="1" u="sng" dirty="0" smtClean="0"/>
              <a:t>victim’s perspective</a:t>
            </a:r>
            <a:r>
              <a:rPr lang="en-US" sz="3200" dirty="0" smtClean="0"/>
              <a:t> on charge negotiation…</a:t>
            </a:r>
            <a:endParaRPr lang="en-US" sz="3200" dirty="0">
              <a:ln>
                <a:solidFill>
                  <a:srgbClr val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82880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much </a:t>
            </a:r>
            <a:r>
              <a:rPr lang="en-US" sz="2400" dirty="0" smtClean="0"/>
              <a:t>is the </a:t>
            </a:r>
            <a:r>
              <a:rPr lang="en-US" sz="2400" b="1" dirty="0" smtClean="0"/>
              <a:t>victim </a:t>
            </a:r>
            <a:r>
              <a:rPr lang="en-US" sz="2400" dirty="0" smtClean="0"/>
              <a:t>involved in the process?</a:t>
            </a:r>
          </a:p>
          <a:p>
            <a:endParaRPr lang="en-US" sz="2400" i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	It </a:t>
            </a:r>
            <a:r>
              <a:rPr lang="en-US" b="1" i="1" u="sng" dirty="0" smtClean="0"/>
              <a:t>used to be</a:t>
            </a:r>
            <a:r>
              <a:rPr lang="en-US" dirty="0" smtClean="0"/>
              <a:t> that the </a:t>
            </a:r>
            <a:r>
              <a:rPr lang="en-US" b="1" u="sng" dirty="0" smtClean="0"/>
              <a:t>victim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wouldn’t find out that a “deal” had been made until </a:t>
            </a:r>
            <a:r>
              <a:rPr lang="en-US" b="1" i="1" u="sng" dirty="0" smtClean="0">
                <a:solidFill>
                  <a:srgbClr val="FF0000"/>
                </a:solidFill>
              </a:rPr>
              <a:t>afterwards</a:t>
            </a:r>
            <a:endParaRPr lang="en-US" b="1" u="sng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	</a:t>
            </a:r>
          </a:p>
          <a:p>
            <a:r>
              <a:rPr lang="en-US" dirty="0"/>
              <a:t>	</a:t>
            </a:r>
            <a:r>
              <a:rPr lang="en-US" dirty="0" smtClean="0"/>
              <a:t>In </a:t>
            </a:r>
            <a:r>
              <a:rPr lang="en-US" b="1" dirty="0" smtClean="0"/>
              <a:t>NSW</a:t>
            </a:r>
            <a:r>
              <a:rPr lang="en-US" dirty="0" smtClean="0"/>
              <a:t>, the </a:t>
            </a:r>
            <a:r>
              <a:rPr lang="en-US" b="1" u="sng" dirty="0" smtClean="0">
                <a:solidFill>
                  <a:srgbClr val="0000FF"/>
                </a:solidFill>
              </a:rPr>
              <a:t>Charter of Victim’s Rights (NSW)</a:t>
            </a:r>
            <a:r>
              <a:rPr lang="en-US" dirty="0" smtClean="0"/>
              <a:t> was </a:t>
            </a:r>
            <a:r>
              <a:rPr lang="en-US" b="1" i="1" u="sng" dirty="0" smtClean="0"/>
              <a:t>amended</a:t>
            </a:r>
            <a:r>
              <a:rPr lang="en-US" dirty="0" smtClean="0"/>
              <a:t> in </a:t>
            </a:r>
            <a:r>
              <a:rPr lang="en-US" b="1" u="sng" dirty="0" smtClean="0">
                <a:solidFill>
                  <a:srgbClr val="0000FF"/>
                </a:solidFill>
              </a:rPr>
              <a:t>2009</a:t>
            </a:r>
            <a:r>
              <a:rPr lang="en-US" b="1" dirty="0" smtClean="0"/>
              <a:t> </a:t>
            </a:r>
            <a:r>
              <a:rPr lang="en-US" dirty="0" smtClean="0"/>
              <a:t>to include the 	following point:</a:t>
            </a:r>
          </a:p>
          <a:p>
            <a:endParaRPr lang="en-US" dirty="0" smtClean="0"/>
          </a:p>
          <a:p>
            <a:r>
              <a:rPr lang="en-US" sz="2400" dirty="0" smtClean="0"/>
              <a:t>		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81000" y="3962400"/>
            <a:ext cx="8763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/>
              <a:t>Victims </a:t>
            </a:r>
            <a:r>
              <a:rPr lang="en-US" sz="2400" b="1" i="1" u="sng" dirty="0" smtClean="0">
                <a:solidFill>
                  <a:srgbClr val="008000"/>
                </a:solidFill>
              </a:rPr>
              <a:t>have to be consulted</a:t>
            </a:r>
            <a:r>
              <a:rPr lang="en-US" sz="2400" b="1" dirty="0" smtClean="0"/>
              <a:t> </a:t>
            </a:r>
            <a:r>
              <a:rPr lang="en-US" sz="2400" i="1" dirty="0" smtClean="0"/>
              <a:t>(spoken with; have a discussion) </a:t>
            </a:r>
            <a:r>
              <a:rPr lang="en-US" sz="2400" b="1" i="1" u="sng" dirty="0" smtClean="0"/>
              <a:t>BEFORE a charge agreement</a:t>
            </a:r>
            <a:r>
              <a:rPr lang="en-US" sz="2400" b="1" dirty="0" smtClean="0"/>
              <a:t> </a:t>
            </a:r>
            <a:r>
              <a:rPr lang="en-US" sz="2400" i="1" dirty="0" smtClean="0"/>
              <a:t>is decided on </a:t>
            </a:r>
          </a:p>
          <a:p>
            <a:pPr algn="ctr"/>
            <a:r>
              <a:rPr lang="en-US" sz="2400" i="1" dirty="0" smtClean="0"/>
              <a:t>(</a:t>
            </a:r>
            <a:r>
              <a:rPr lang="en-US" sz="2400" b="1" i="1" dirty="0" smtClean="0"/>
              <a:t>BUT </a:t>
            </a:r>
            <a:r>
              <a:rPr lang="en-US" sz="2400" i="1" dirty="0" smtClean="0"/>
              <a:t>only for </a:t>
            </a:r>
            <a:r>
              <a:rPr lang="en-US" sz="2400" b="1" i="1" dirty="0" smtClean="0"/>
              <a:t>serious</a:t>
            </a:r>
            <a:r>
              <a:rPr lang="en-US" sz="2400" i="1" dirty="0" smtClean="0"/>
              <a:t> cases of violence, incl. sexual violence)</a:t>
            </a:r>
          </a:p>
          <a:p>
            <a:pPr algn="ctr"/>
            <a:endParaRPr lang="en-US" sz="2400" i="1" dirty="0" smtClean="0"/>
          </a:p>
          <a:p>
            <a:pPr algn="ctr"/>
            <a:r>
              <a:rPr lang="en-US" sz="3600" i="1" dirty="0" smtClean="0"/>
              <a:t>But they </a:t>
            </a:r>
            <a:r>
              <a:rPr lang="en-US" sz="3600" b="1" i="1" u="sng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DO NOT have to agree</a:t>
            </a:r>
            <a:r>
              <a:rPr lang="en-US" sz="3600" b="1" dirty="0" smtClean="0"/>
              <a:t> </a:t>
            </a:r>
            <a:r>
              <a:rPr lang="en-US" sz="3600" b="1" i="1" dirty="0" smtClean="0"/>
              <a:t>with the agreement that has been reached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54612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2057400" cy="553998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/>
              <a:t>PLEAS</a:t>
            </a:r>
          </a:p>
          <a:p>
            <a:pPr algn="ctr"/>
            <a:r>
              <a:rPr lang="en-US" sz="1500" b="1" dirty="0" smtClean="0"/>
              <a:t>CHARGE NEGOTIATION</a:t>
            </a:r>
            <a:endParaRPr lang="en-US" sz="1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1332" y="1091624"/>
            <a:ext cx="8263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The </a:t>
            </a:r>
            <a:r>
              <a:rPr lang="en-US" sz="3200" b="1" u="sng" dirty="0" smtClean="0"/>
              <a:t>victim’s perspective</a:t>
            </a:r>
            <a:r>
              <a:rPr lang="en-US" sz="3200" dirty="0" smtClean="0"/>
              <a:t> on charge negotiation…</a:t>
            </a:r>
            <a:endParaRPr lang="en-US" sz="3200" dirty="0">
              <a:ln>
                <a:solidFill>
                  <a:srgbClr val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949476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Victim’s support group </a:t>
            </a:r>
            <a:r>
              <a:rPr lang="en-US" sz="2400" b="1" u="sng" dirty="0" smtClean="0">
                <a:solidFill>
                  <a:srgbClr val="0000FF"/>
                </a:solidFill>
              </a:rPr>
              <a:t>VOCAL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agrees that </a:t>
            </a:r>
            <a:r>
              <a:rPr lang="en-US" sz="2400" b="1" u="sng" dirty="0" smtClean="0">
                <a:solidFill>
                  <a:srgbClr val="008000"/>
                </a:solidFill>
              </a:rPr>
              <a:t>MOST of the time the DPP “gets it right”</a:t>
            </a:r>
            <a:r>
              <a:rPr lang="en-US" sz="2400" dirty="0" smtClean="0"/>
              <a:t> with charge negotiation, but </a:t>
            </a:r>
            <a:r>
              <a:rPr lang="en-US" sz="2400" b="1" u="sng" dirty="0" smtClean="0">
                <a:solidFill>
                  <a:srgbClr val="FF0000"/>
                </a:solidFill>
              </a:rPr>
              <a:t>sometimes victims feel like they were “left out”</a:t>
            </a:r>
            <a:r>
              <a:rPr lang="en-US" sz="2400" dirty="0" smtClean="0"/>
              <a:t> (which is why the </a:t>
            </a:r>
            <a:r>
              <a:rPr lang="en-US" sz="2400" b="1" u="sng" dirty="0" smtClean="0">
                <a:solidFill>
                  <a:srgbClr val="0000FF"/>
                </a:solidFill>
              </a:rPr>
              <a:t>Charter of Victim’s Rights</a:t>
            </a:r>
            <a:r>
              <a:rPr lang="en-US" sz="2400" dirty="0" smtClean="0"/>
              <a:t> was amended in </a:t>
            </a:r>
            <a:r>
              <a:rPr lang="en-US" sz="2400" b="1" u="sng" dirty="0" smtClean="0">
                <a:solidFill>
                  <a:srgbClr val="0000FF"/>
                </a:solidFill>
              </a:rPr>
              <a:t>2009</a:t>
            </a:r>
            <a:r>
              <a:rPr lang="en-US" sz="2400" dirty="0" smtClean="0"/>
              <a:t>).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VOCAL </a:t>
            </a:r>
            <a:r>
              <a:rPr lang="en-US" sz="2400" b="1" u="sng" dirty="0" smtClean="0"/>
              <a:t>would prefer if the victim had to AGREE</a:t>
            </a:r>
            <a:r>
              <a:rPr lang="en-US" sz="2400" dirty="0" smtClean="0"/>
              <a:t> to the </a:t>
            </a:r>
            <a:r>
              <a:rPr lang="en-US" sz="2400" b="1" u="sng" dirty="0" smtClean="0"/>
              <a:t>charge agreement</a:t>
            </a:r>
            <a:r>
              <a:rPr lang="en-US" sz="2400" dirty="0" smtClean="0"/>
              <a:t> as well as the DPP and defendant though.</a:t>
            </a:r>
          </a:p>
        </p:txBody>
      </p:sp>
    </p:spTree>
    <p:extLst>
      <p:ext uri="{BB962C8B-B14F-4D97-AF65-F5344CB8AC3E}">
        <p14:creationId xmlns:p14="http://schemas.microsoft.com/office/powerpoint/2010/main" val="291200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2057400" cy="553998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/>
              <a:t>PLEAS</a:t>
            </a:r>
          </a:p>
          <a:p>
            <a:pPr algn="ctr"/>
            <a:r>
              <a:rPr lang="en-US" sz="1500" b="1" dirty="0" smtClean="0"/>
              <a:t>CHARGE NEGOTIATION</a:t>
            </a:r>
            <a:endParaRPr lang="en-US" sz="1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981200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</a:t>
            </a:r>
            <a:r>
              <a:rPr lang="en-US" sz="2400" b="1" u="sng" dirty="0" smtClean="0">
                <a:solidFill>
                  <a:srgbClr val="0000FF"/>
                </a:solidFill>
              </a:rPr>
              <a:t>Homicide Victims’ Support Group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pushed for more change in </a:t>
            </a:r>
            <a:r>
              <a:rPr lang="en-US" sz="2400" b="1" dirty="0" smtClean="0">
                <a:solidFill>
                  <a:srgbClr val="000000"/>
                </a:solidFill>
              </a:rPr>
              <a:t>2010</a:t>
            </a:r>
            <a:r>
              <a:rPr lang="en-US" sz="2400" dirty="0" smtClean="0">
                <a:solidFill>
                  <a:srgbClr val="000000"/>
                </a:solidFill>
              </a:rPr>
              <a:t>:</a:t>
            </a:r>
          </a:p>
          <a:p>
            <a:pPr algn="ctr"/>
            <a:endParaRPr lang="en-US" sz="2400" dirty="0" smtClean="0">
              <a:solidFill>
                <a:srgbClr val="000000"/>
              </a:solidFill>
            </a:endParaRPr>
          </a:p>
          <a:p>
            <a:pPr algn="ctr"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</a:rPr>
              <a:t> They felt </a:t>
            </a:r>
            <a:r>
              <a:rPr lang="en-US" sz="2400" b="1" u="sng" dirty="0" smtClean="0">
                <a:solidFill>
                  <a:srgbClr val="FF0000"/>
                </a:solidFill>
              </a:rPr>
              <a:t>the requirement of “consultation” was </a:t>
            </a:r>
          </a:p>
          <a:p>
            <a:pPr algn="ctr"/>
            <a:r>
              <a:rPr lang="en-US" sz="2400" b="1" u="sng" dirty="0" smtClean="0">
                <a:solidFill>
                  <a:srgbClr val="FF0000"/>
                </a:solidFill>
              </a:rPr>
              <a:t>NOT BEING PROPERLY ENFORCED</a:t>
            </a:r>
          </a:p>
          <a:p>
            <a:pPr algn="ctr"/>
            <a:endParaRPr lang="en-US" sz="2400" dirty="0" smtClean="0">
              <a:solidFill>
                <a:srgbClr val="000000"/>
              </a:solidFill>
            </a:endParaRPr>
          </a:p>
          <a:p>
            <a:pPr algn="ctr"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</a:rPr>
              <a:t> Family of murder victim </a:t>
            </a:r>
            <a:r>
              <a:rPr lang="en-US" sz="2400" b="1" u="sng" dirty="0" smtClean="0">
                <a:solidFill>
                  <a:srgbClr val="0000FF"/>
                </a:solidFill>
              </a:rPr>
              <a:t>Shane Miles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1" i="1" u="sng" dirty="0" smtClean="0">
                <a:solidFill>
                  <a:srgbClr val="000000"/>
                </a:solidFill>
              </a:rPr>
              <a:t>was ‘</a:t>
            </a:r>
            <a:r>
              <a:rPr lang="en-US" sz="2400" b="1" u="sng" dirty="0" smtClean="0">
                <a:solidFill>
                  <a:srgbClr val="000000"/>
                </a:solidFill>
              </a:rPr>
              <a:t>consulted’</a:t>
            </a:r>
            <a:r>
              <a:rPr lang="en-US" sz="2400" dirty="0" smtClean="0">
                <a:solidFill>
                  <a:srgbClr val="000000"/>
                </a:solidFill>
              </a:rPr>
              <a:t>, but </a:t>
            </a:r>
            <a:r>
              <a:rPr lang="en-US" sz="2400" b="1" u="sng" dirty="0" smtClean="0">
                <a:solidFill>
                  <a:srgbClr val="FF0000"/>
                </a:solidFill>
              </a:rPr>
              <a:t>not kept fully  informed</a:t>
            </a:r>
            <a:r>
              <a:rPr lang="en-US" sz="2400" dirty="0" smtClean="0">
                <a:solidFill>
                  <a:srgbClr val="000000"/>
                </a:solidFill>
              </a:rPr>
              <a:t> (then were surprised by the charge agreement when they went to court 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sz="2400" dirty="0" smtClean="0">
                <a:solidFill>
                  <a:srgbClr val="000000"/>
                </a:solidFill>
              </a:rPr>
              <a:t> Murder charges had been dropped; defendants pleaded guilty to Manslaughter)</a:t>
            </a:r>
          </a:p>
          <a:p>
            <a:pPr algn="ctr"/>
            <a:endParaRPr lang="en-US" sz="2400" dirty="0" smtClean="0">
              <a:solidFill>
                <a:srgbClr val="000000"/>
              </a:solidFill>
            </a:endParaRPr>
          </a:p>
          <a:p>
            <a:pPr algn="ctr"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SO NOW: </a:t>
            </a:r>
            <a:r>
              <a:rPr lang="en-US" sz="2400" b="1" u="sng" dirty="0" smtClean="0">
                <a:solidFill>
                  <a:srgbClr val="008000"/>
                </a:solidFill>
              </a:rPr>
              <a:t>Prosecutors must get a CERTIFICATE signed</a:t>
            </a:r>
            <a:r>
              <a:rPr lang="en-US" sz="2400" dirty="0" smtClean="0">
                <a:solidFill>
                  <a:srgbClr val="000000"/>
                </a:solidFill>
              </a:rPr>
              <a:t> that </a:t>
            </a:r>
            <a:r>
              <a:rPr lang="en-US" sz="2400" b="1" dirty="0" smtClean="0">
                <a:solidFill>
                  <a:srgbClr val="008000"/>
                </a:solidFill>
              </a:rPr>
              <a:t>proves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that the victim (or their family) were </a:t>
            </a:r>
            <a:r>
              <a:rPr lang="en-US" sz="2400" b="1" u="sng" dirty="0" smtClean="0">
                <a:solidFill>
                  <a:srgbClr val="008000"/>
                </a:solidFill>
              </a:rPr>
              <a:t>properly consulted</a:t>
            </a:r>
            <a:r>
              <a:rPr lang="en-US" sz="2400" dirty="0" smtClean="0">
                <a:solidFill>
                  <a:srgbClr val="000000"/>
                </a:solidFill>
              </a:rPr>
              <a:t> before the agreement was reached (to </a:t>
            </a:r>
            <a:r>
              <a:rPr lang="en-US" sz="2400" b="1" i="1" u="sng" dirty="0" smtClean="0">
                <a:solidFill>
                  <a:srgbClr val="008000"/>
                </a:solidFill>
              </a:rPr>
              <a:t>improve compliance</a:t>
            </a:r>
            <a:r>
              <a:rPr lang="en-US" sz="2400" dirty="0" smtClean="0">
                <a:solidFill>
                  <a:srgbClr val="000000"/>
                </a:solidFill>
              </a:rPr>
              <a:t>).</a:t>
            </a:r>
            <a:endParaRPr lang="en-US" sz="2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81332" y="1091624"/>
            <a:ext cx="8263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The </a:t>
            </a:r>
            <a:r>
              <a:rPr lang="en-US" sz="3200" b="1" u="sng" dirty="0" smtClean="0"/>
              <a:t>victim’s perspective</a:t>
            </a:r>
            <a:r>
              <a:rPr lang="en-US" sz="3200" dirty="0" smtClean="0"/>
              <a:t> on charge negotiation…</a:t>
            </a:r>
            <a:endParaRPr lang="en-US" sz="3200" dirty="0">
              <a:ln>
                <a:solidFill>
                  <a:srgbClr val="0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56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2057400" cy="553998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/>
              <a:t>PLEAS</a:t>
            </a:r>
          </a:p>
          <a:p>
            <a:pPr algn="ctr"/>
            <a:r>
              <a:rPr lang="en-US" sz="1500" b="1" dirty="0" smtClean="0"/>
              <a:t>CHARGE NEGOTIATION</a:t>
            </a:r>
            <a:endParaRPr lang="en-US" sz="1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564904"/>
            <a:ext cx="9144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/>
              <a:t>STILL A BIG PROBLEM:</a:t>
            </a:r>
          </a:p>
          <a:p>
            <a:pPr algn="ctr"/>
            <a:endParaRPr lang="en-AU" sz="2400" dirty="0" smtClean="0"/>
          </a:p>
          <a:p>
            <a:pPr algn="ctr"/>
            <a:r>
              <a:rPr lang="en-AU" sz="2400" dirty="0" smtClean="0"/>
              <a:t>Any </a:t>
            </a:r>
            <a:r>
              <a:rPr lang="en-AU" sz="2400" b="1" u="sng" dirty="0" smtClean="0"/>
              <a:t>Victim’s Impact Statements</a:t>
            </a:r>
            <a:r>
              <a:rPr lang="en-AU" sz="2400" dirty="0" smtClean="0"/>
              <a:t> that could have been used in a sentencing hearing (after the accused has been found guilty through a trial) </a:t>
            </a:r>
            <a:r>
              <a:rPr lang="en-AU" sz="2400" b="1" u="sng" dirty="0" smtClean="0">
                <a:solidFill>
                  <a:srgbClr val="FF0000"/>
                </a:solidFill>
              </a:rPr>
              <a:t>CANNOT be used in charge negotiation</a:t>
            </a:r>
            <a:r>
              <a:rPr lang="en-AU" sz="2400" dirty="0" smtClean="0"/>
              <a:t>. </a:t>
            </a:r>
          </a:p>
          <a:p>
            <a:pPr algn="ctr"/>
            <a:endParaRPr lang="en-AU" sz="2400" dirty="0"/>
          </a:p>
          <a:p>
            <a:pPr algn="ctr"/>
            <a:r>
              <a:rPr lang="en-AU" sz="2400" dirty="0" smtClean="0"/>
              <a:t>So, the victim has no way of getting across to the judge just how the crime has affected their life. </a:t>
            </a:r>
            <a:endParaRPr lang="en-US" sz="2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81332" y="1091624"/>
            <a:ext cx="8263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The </a:t>
            </a:r>
            <a:r>
              <a:rPr lang="en-US" sz="3200" b="1" u="sng" dirty="0" smtClean="0"/>
              <a:t>victim’s perspective</a:t>
            </a:r>
            <a:r>
              <a:rPr lang="en-US" sz="3200" dirty="0" smtClean="0"/>
              <a:t> on charge negotiation…</a:t>
            </a:r>
            <a:endParaRPr lang="en-US" sz="3200" dirty="0">
              <a:ln>
                <a:solidFill>
                  <a:srgbClr val="0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7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2057400" cy="553998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/>
              <a:t>PLEAS</a:t>
            </a:r>
          </a:p>
          <a:p>
            <a:pPr algn="ctr"/>
            <a:r>
              <a:rPr lang="en-US" sz="1500" b="1" dirty="0" smtClean="0"/>
              <a:t>CHARGE NEGOTIATION</a:t>
            </a:r>
            <a:endParaRPr lang="en-US" sz="1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2125" y="1091624"/>
            <a:ext cx="80942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The </a:t>
            </a:r>
            <a:r>
              <a:rPr lang="en-US" sz="3200" b="1" u="sng" dirty="0" smtClean="0"/>
              <a:t>judge’s perspective</a:t>
            </a:r>
            <a:r>
              <a:rPr lang="en-US" sz="3200" dirty="0" smtClean="0"/>
              <a:t> on charge negotiation…</a:t>
            </a:r>
            <a:endParaRPr lang="en-US" sz="3200" dirty="0">
              <a:ln>
                <a:solidFill>
                  <a:srgbClr val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050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/>
              <a:t>A.C.T case - </a:t>
            </a:r>
            <a:r>
              <a:rPr lang="en-AU" sz="2400" b="1" u="sng" dirty="0" smtClean="0">
                <a:solidFill>
                  <a:srgbClr val="0000FF"/>
                </a:solidFill>
              </a:rPr>
              <a:t>R </a:t>
            </a:r>
            <a:r>
              <a:rPr lang="en-AU" sz="2400" b="1" u="sng" dirty="0" err="1" smtClean="0">
                <a:solidFill>
                  <a:srgbClr val="0000FF"/>
                </a:solidFill>
              </a:rPr>
              <a:t>v</a:t>
            </a:r>
            <a:r>
              <a:rPr lang="en-AU" sz="2400" b="1" u="sng" dirty="0" smtClean="0">
                <a:solidFill>
                  <a:srgbClr val="0000FF"/>
                </a:solidFill>
              </a:rPr>
              <a:t> </a:t>
            </a:r>
            <a:r>
              <a:rPr lang="en-AU" sz="2400" b="1" u="sng" dirty="0" err="1" smtClean="0">
                <a:solidFill>
                  <a:srgbClr val="0000FF"/>
                </a:solidFill>
              </a:rPr>
              <a:t>Alchin</a:t>
            </a:r>
            <a:r>
              <a:rPr lang="en-AU" sz="2400" b="1" u="sng" dirty="0" smtClean="0">
                <a:solidFill>
                  <a:srgbClr val="0000FF"/>
                </a:solidFill>
              </a:rPr>
              <a:t> (2008)</a:t>
            </a:r>
            <a:r>
              <a:rPr lang="en-AU" sz="2400" b="1" dirty="0" smtClean="0"/>
              <a:t> </a:t>
            </a:r>
          </a:p>
          <a:p>
            <a:pPr algn="ctr"/>
            <a:endParaRPr lang="en-AU" dirty="0" smtClean="0"/>
          </a:p>
          <a:p>
            <a:r>
              <a:rPr lang="en-AU" dirty="0" smtClean="0"/>
              <a:t>A guy breached an AVO and choked his girlfriend until she passed out. She hit her head and cracked her skull.</a:t>
            </a:r>
          </a:p>
          <a:p>
            <a:endParaRPr lang="en-AU" dirty="0" smtClean="0"/>
          </a:p>
          <a:p>
            <a:r>
              <a:rPr lang="en-AU" dirty="0" smtClean="0"/>
              <a:t>The Magistrate hearing the case was happy to give him a serious sentence, but the DPP did a plea bargaining deal to </a:t>
            </a:r>
            <a:r>
              <a:rPr lang="en-AU" b="1" dirty="0" smtClean="0"/>
              <a:t>lower the charge</a:t>
            </a:r>
            <a:r>
              <a:rPr lang="en-AU" dirty="0" smtClean="0"/>
              <a:t> to just “assault causing actual bodily harm”, as well as breaching an AVO, if he agreed to plead guilty (which he would have been found guilty </a:t>
            </a:r>
            <a:r>
              <a:rPr lang="en-AU" i="1" dirty="0" smtClean="0"/>
              <a:t>anyway</a:t>
            </a:r>
            <a:r>
              <a:rPr lang="en-AU" dirty="0" smtClean="0"/>
              <a:t> of the more serious charges) </a:t>
            </a:r>
          </a:p>
          <a:p>
            <a:endParaRPr lang="en-AU" dirty="0" smtClean="0"/>
          </a:p>
          <a:p>
            <a:r>
              <a:rPr lang="en-AU" dirty="0" smtClean="0"/>
              <a:t>The Magistrate, given the plea bargain, was stuck </a:t>
            </a:r>
            <a:r>
              <a:rPr lang="en-AU" dirty="0" err="1" smtClean="0">
                <a:sym typeface="Wingdings"/>
              </a:rPr>
              <a:t></a:t>
            </a:r>
            <a:r>
              <a:rPr lang="en-AU" dirty="0" smtClean="0"/>
              <a:t> she had to give him a </a:t>
            </a:r>
            <a:r>
              <a:rPr lang="en-AU" b="1" dirty="0" smtClean="0"/>
              <a:t>maximum of</a:t>
            </a:r>
            <a:r>
              <a:rPr lang="en-AU" dirty="0" smtClean="0"/>
              <a:t> </a:t>
            </a:r>
            <a:r>
              <a:rPr lang="en-AU" b="1" dirty="0" smtClean="0"/>
              <a:t>2 years</a:t>
            </a:r>
            <a:r>
              <a:rPr lang="en-AU" dirty="0" smtClean="0"/>
              <a:t> in prison (</a:t>
            </a:r>
            <a:r>
              <a:rPr lang="en-AU" b="1" dirty="0" smtClean="0"/>
              <a:t>18 months non-parole</a:t>
            </a:r>
            <a:r>
              <a:rPr lang="en-AU" dirty="0" smtClean="0"/>
              <a:t>) (he could’ve faced 10 years for the choking AND 10 years for the fractured skull)  </a:t>
            </a:r>
            <a:endParaRPr lang="en-US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5661248"/>
            <a:ext cx="9144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The Magistrate was </a:t>
            </a:r>
            <a:r>
              <a:rPr lang="en-US" sz="2400" b="1" u="sng" dirty="0" smtClean="0">
                <a:solidFill>
                  <a:srgbClr val="FF0000"/>
                </a:solidFill>
              </a:rPr>
              <a:t>stuck</a:t>
            </a:r>
            <a:r>
              <a:rPr lang="en-US" sz="2400" b="1" dirty="0" smtClean="0">
                <a:solidFill>
                  <a:srgbClr val="FF0000"/>
                </a:solidFill>
              </a:rPr>
              <a:t> handing down a sentence that </a:t>
            </a:r>
            <a:r>
              <a:rPr lang="en-US" sz="2400" b="1" i="1" dirty="0" smtClean="0">
                <a:solidFill>
                  <a:srgbClr val="FF0000"/>
                </a:solidFill>
              </a:rPr>
              <a:t>even SHE</a:t>
            </a:r>
            <a:r>
              <a:rPr lang="en-US" sz="2400" b="1" dirty="0" smtClean="0">
                <a:solidFill>
                  <a:srgbClr val="FF0000"/>
                </a:solidFill>
              </a:rPr>
              <a:t> didn’t feel was fair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(due to the charge negotiation process)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00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2057400" cy="553998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/>
              <a:t>PLEAS</a:t>
            </a:r>
          </a:p>
          <a:p>
            <a:pPr algn="ctr"/>
            <a:r>
              <a:rPr lang="en-US" sz="1500" b="1" dirty="0" smtClean="0"/>
              <a:t>CHARGE NEGOTIATION</a:t>
            </a:r>
            <a:endParaRPr lang="en-US" sz="1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1336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i="1" dirty="0" smtClean="0"/>
              <a:t>On the other hand…</a:t>
            </a:r>
          </a:p>
          <a:p>
            <a:pPr algn="ctr"/>
            <a:endParaRPr lang="en-AU" sz="2400" dirty="0" smtClean="0"/>
          </a:p>
          <a:p>
            <a:pPr algn="ctr"/>
            <a:r>
              <a:rPr lang="en-AU" sz="2400" dirty="0" smtClean="0"/>
              <a:t>Some judges also think that </a:t>
            </a:r>
            <a:r>
              <a:rPr lang="en-AU" sz="2400" b="1" u="sng" dirty="0" smtClean="0">
                <a:solidFill>
                  <a:srgbClr val="FF0000"/>
                </a:solidFill>
              </a:rPr>
              <a:t>lawyers don’t advise their clients to plea bargain EARLY ENOUGH </a:t>
            </a:r>
            <a:r>
              <a:rPr lang="en-AU" sz="2400" dirty="0" smtClean="0"/>
              <a:t>(when the sentencing discount is higher, like 25%-30%) – </a:t>
            </a:r>
            <a:r>
              <a:rPr lang="en-AU" sz="2400" b="1" u="sng" dirty="0" smtClean="0">
                <a:solidFill>
                  <a:srgbClr val="FF0000"/>
                </a:solidFill>
              </a:rPr>
              <a:t>they wait until the trial starts</a:t>
            </a:r>
            <a:r>
              <a:rPr lang="en-AU" sz="2400" b="1" dirty="0" smtClean="0"/>
              <a:t> </a:t>
            </a:r>
            <a:r>
              <a:rPr lang="en-AU" sz="2400" dirty="0" smtClean="0"/>
              <a:t>(when the discount is lower, more like 15%) because there’s </a:t>
            </a:r>
            <a:r>
              <a:rPr lang="en-AU" sz="2400" b="1" dirty="0" smtClean="0"/>
              <a:t>no money</a:t>
            </a:r>
            <a:r>
              <a:rPr lang="en-AU" sz="2400" dirty="0" smtClean="0"/>
              <a:t> for the lawyers in an early guilty plea!</a:t>
            </a:r>
          </a:p>
          <a:p>
            <a:endParaRPr lang="en-AU" sz="2400" b="1" i="1" dirty="0" smtClean="0">
              <a:solidFill>
                <a:srgbClr val="0000FF"/>
              </a:solidFill>
            </a:endParaRPr>
          </a:p>
          <a:p>
            <a:r>
              <a:rPr lang="en-AU" sz="2400" b="1" i="1" dirty="0" smtClean="0">
                <a:solidFill>
                  <a:srgbClr val="0000FF"/>
                </a:solidFill>
              </a:rPr>
              <a:t>“</a:t>
            </a:r>
            <a:r>
              <a:rPr sz="2400" b="1" i="1" dirty="0" smtClean="0">
                <a:solidFill>
                  <a:srgbClr val="0000FF"/>
                </a:solidFill>
              </a:rPr>
              <a:t>A</a:t>
            </a:r>
            <a:r>
              <a:rPr lang="en-AU" sz="2400" b="1" i="1" dirty="0" smtClean="0">
                <a:solidFill>
                  <a:srgbClr val="0000FF"/>
                </a:solidFill>
              </a:rPr>
              <a:t> </a:t>
            </a:r>
            <a:r>
              <a:rPr sz="2400" b="1" i="1" dirty="0" smtClean="0">
                <a:solidFill>
                  <a:srgbClr val="0000FF"/>
                </a:solidFill>
              </a:rPr>
              <a:t>25 per cent discount might not mean much to the lawyer, but it means a lot to the bloke that is going to sit behind the bars</a:t>
            </a:r>
            <a:r>
              <a:rPr lang="en-AU" sz="2400" b="1" i="1" dirty="0" smtClean="0">
                <a:solidFill>
                  <a:srgbClr val="0000FF"/>
                </a:solidFill>
              </a:rPr>
              <a:t>”</a:t>
            </a:r>
          </a:p>
          <a:p>
            <a:pPr algn="r"/>
            <a:endParaRPr lang="en-AU" sz="2400" b="1" i="1" dirty="0" smtClean="0"/>
          </a:p>
          <a:p>
            <a:pPr algn="r"/>
            <a:r>
              <a:rPr lang="en-AU" sz="2400" i="1" dirty="0" smtClean="0"/>
              <a:t>Justice Conlon in </a:t>
            </a:r>
            <a:r>
              <a:rPr lang="en-AU" sz="2400" b="1" i="1" u="sng" dirty="0" smtClean="0">
                <a:solidFill>
                  <a:srgbClr val="0000FF"/>
                </a:solidFill>
              </a:rPr>
              <a:t>Putting the Truth into Sentencing, SMH, Oct 2010</a:t>
            </a:r>
            <a:endParaRPr lang="en-US" sz="2400" b="1" i="1" dirty="0" smtClean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1885" y="1091624"/>
            <a:ext cx="82605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The </a:t>
            </a:r>
            <a:r>
              <a:rPr lang="en-US" sz="3200" b="1" u="sng" dirty="0" smtClean="0"/>
              <a:t>judge’s perspective</a:t>
            </a:r>
            <a:r>
              <a:rPr lang="en-US" sz="3200" dirty="0" smtClean="0"/>
              <a:t> on charge negotiation…</a:t>
            </a:r>
            <a:endParaRPr lang="en-US" sz="3200" dirty="0">
              <a:ln>
                <a:solidFill>
                  <a:srgbClr val="0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7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2057400" cy="553998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/>
              <a:t>PLEAS</a:t>
            </a:r>
          </a:p>
          <a:p>
            <a:pPr algn="ctr"/>
            <a:r>
              <a:rPr lang="en-US" sz="1500" b="1" dirty="0" smtClean="0"/>
              <a:t>CHARGE NEGOTIATION</a:t>
            </a:r>
            <a:endParaRPr lang="en-US" sz="1500" b="1" dirty="0"/>
          </a:p>
        </p:txBody>
      </p:sp>
      <p:sp>
        <p:nvSpPr>
          <p:cNvPr id="3" name="Rectangle 2"/>
          <p:cNvSpPr/>
          <p:nvPr/>
        </p:nvSpPr>
        <p:spPr>
          <a:xfrm>
            <a:off x="0" y="1772816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u="sng" dirty="0" smtClean="0"/>
              <a:t>Should we keep charge negotiation?</a:t>
            </a:r>
          </a:p>
          <a:p>
            <a:endParaRPr lang="en-US" sz="2400" dirty="0"/>
          </a:p>
          <a:p>
            <a:r>
              <a:rPr lang="en-US" sz="3200" b="1" u="sng" dirty="0" smtClean="0"/>
              <a:t>Yes</a:t>
            </a:r>
            <a:r>
              <a:rPr lang="en-US" sz="3200" dirty="0" smtClean="0"/>
              <a:t>, because it saves a lot of time and money…</a:t>
            </a:r>
          </a:p>
          <a:p>
            <a:pPr algn="ctr"/>
            <a:endParaRPr lang="en-US" sz="2400" dirty="0"/>
          </a:p>
          <a:p>
            <a:pPr algn="r"/>
            <a:r>
              <a:rPr lang="en-US" sz="3200" dirty="0" smtClean="0"/>
              <a:t>…</a:t>
            </a:r>
            <a:r>
              <a:rPr lang="en-US" sz="3200" b="1" i="1" u="sng" dirty="0" smtClean="0"/>
              <a:t>BUT</a:t>
            </a:r>
            <a:r>
              <a:rPr lang="en-US" sz="3200" dirty="0" smtClean="0"/>
              <a:t> </a:t>
            </a:r>
            <a:r>
              <a:rPr lang="en-US" sz="3200" b="1" u="sng" dirty="0" smtClean="0"/>
              <a:t>we should get to know</a:t>
            </a:r>
            <a:r>
              <a:rPr lang="en-US" sz="3200" b="1" dirty="0" smtClean="0"/>
              <a:t> </a:t>
            </a:r>
            <a:r>
              <a:rPr lang="en-US" sz="3200" dirty="0" smtClean="0"/>
              <a:t>more about </a:t>
            </a:r>
          </a:p>
          <a:p>
            <a:pPr algn="r"/>
            <a:r>
              <a:rPr lang="en-US" sz="3200" b="1" u="sng" dirty="0" smtClean="0"/>
              <a:t>what happens</a:t>
            </a:r>
            <a:r>
              <a:rPr lang="en-US" sz="3200" dirty="0" smtClean="0"/>
              <a:t> during the charge negotiation process.</a:t>
            </a:r>
          </a:p>
          <a:p>
            <a:pPr algn="r"/>
            <a:endParaRPr lang="en-US" sz="2400" dirty="0"/>
          </a:p>
          <a:p>
            <a:pPr algn="r"/>
            <a:r>
              <a:rPr lang="en-US" sz="2400" b="1" u="sng" dirty="0">
                <a:solidFill>
                  <a:srgbClr val="0000FF"/>
                </a:solidFill>
              </a:rPr>
              <a:t>Plea bargains and the efficiencies of </a:t>
            </a:r>
            <a:r>
              <a:rPr lang="en-US" sz="2400" b="1" u="sng" dirty="0" smtClean="0">
                <a:solidFill>
                  <a:srgbClr val="0000FF"/>
                </a:solidFill>
              </a:rPr>
              <a:t>justice</a:t>
            </a:r>
          </a:p>
          <a:p>
            <a:pPr algn="r"/>
            <a:r>
              <a:rPr lang="en-US" sz="2400" b="1" u="sng" dirty="0" smtClean="0">
                <a:solidFill>
                  <a:srgbClr val="0000FF"/>
                </a:solidFill>
              </a:rPr>
              <a:t>The Conversation (2012)</a:t>
            </a:r>
            <a:endParaRPr lang="en-US" sz="2400" b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88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2057400" cy="553998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/>
              <a:t>PLEAS</a:t>
            </a:r>
          </a:p>
          <a:p>
            <a:pPr algn="ctr"/>
            <a:r>
              <a:rPr lang="en-US" sz="1500" b="1" dirty="0" smtClean="0"/>
              <a:t>CHARGE NEGOTIATION</a:t>
            </a:r>
            <a:endParaRPr lang="en-US" sz="1500" b="1" dirty="0"/>
          </a:p>
        </p:txBody>
      </p:sp>
      <p:sp>
        <p:nvSpPr>
          <p:cNvPr id="3" name="Rectangle 2"/>
          <p:cNvSpPr/>
          <p:nvPr/>
        </p:nvSpPr>
        <p:spPr>
          <a:xfrm>
            <a:off x="0" y="1628800"/>
            <a:ext cx="9144000" cy="3508653"/>
          </a:xfrm>
          <a:prstGeom prst="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bg1"/>
                </a:solidFill>
              </a:rPr>
              <a:t>Future changes: </a:t>
            </a:r>
          </a:p>
          <a:p>
            <a:pPr algn="ctr"/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4200" dirty="0" smtClean="0">
                <a:solidFill>
                  <a:schemeClr val="bg1"/>
                </a:solidFill>
              </a:rPr>
              <a:t>The </a:t>
            </a:r>
            <a:r>
              <a:rPr lang="en-US" sz="4200" b="1" u="sng" dirty="0" smtClean="0">
                <a:solidFill>
                  <a:schemeClr val="bg1"/>
                </a:solidFill>
              </a:rPr>
              <a:t>NSW Law Reform Commission</a:t>
            </a:r>
            <a:r>
              <a:rPr lang="en-US" sz="4200" dirty="0" smtClean="0">
                <a:solidFill>
                  <a:schemeClr val="bg1"/>
                </a:solidFill>
              </a:rPr>
              <a:t> was asked in 2013 to look at the best ways to </a:t>
            </a:r>
            <a:r>
              <a:rPr lang="en-US" sz="4200" b="1" i="1" u="sng" dirty="0" smtClean="0">
                <a:solidFill>
                  <a:schemeClr val="bg1"/>
                </a:solidFill>
              </a:rPr>
              <a:t>encourage</a:t>
            </a:r>
            <a:r>
              <a:rPr lang="en-US" sz="4200" dirty="0" smtClean="0">
                <a:solidFill>
                  <a:schemeClr val="bg1"/>
                </a:solidFill>
              </a:rPr>
              <a:t> defendants to </a:t>
            </a:r>
            <a:r>
              <a:rPr lang="en-US" sz="4200" b="1" u="sng" dirty="0" smtClean="0">
                <a:solidFill>
                  <a:schemeClr val="bg1"/>
                </a:solidFill>
              </a:rPr>
              <a:t>plead guilty EARLY</a:t>
            </a:r>
            <a:r>
              <a:rPr lang="en-US" sz="4200" dirty="0" smtClean="0">
                <a:solidFill>
                  <a:schemeClr val="bg1"/>
                </a:solidFill>
              </a:rPr>
              <a:t>.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54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2057400" cy="553998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/>
              <a:t>PLEAS</a:t>
            </a:r>
          </a:p>
          <a:p>
            <a:pPr algn="ctr"/>
            <a:r>
              <a:rPr lang="en-US" sz="1500" b="1" dirty="0" smtClean="0"/>
              <a:t>CHARGE NEGOTIATION</a:t>
            </a:r>
            <a:endParaRPr lang="en-US" sz="15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300" y="1564164"/>
            <a:ext cx="3873500" cy="4597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" y="1447800"/>
            <a:ext cx="4038600" cy="5181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2498" y="2101334"/>
            <a:ext cx="2839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You are being charged with: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2498" y="2603480"/>
            <a:ext cx="402710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Armed robbery</a:t>
            </a:r>
          </a:p>
          <a:p>
            <a:r>
              <a:rPr lang="en-US" dirty="0" smtClean="0"/>
              <a:t>Armed robbery</a:t>
            </a:r>
          </a:p>
          <a:p>
            <a:r>
              <a:rPr lang="en-US" dirty="0" smtClean="0"/>
              <a:t>Armed robbery</a:t>
            </a:r>
          </a:p>
          <a:p>
            <a:r>
              <a:rPr lang="en-US" dirty="0" smtClean="0"/>
              <a:t>Assault occasioning grievous bodily harm</a:t>
            </a:r>
          </a:p>
          <a:p>
            <a:r>
              <a:rPr lang="en-US" dirty="0" smtClean="0"/>
              <a:t>Assault occasioning grievous bodily harm</a:t>
            </a:r>
          </a:p>
          <a:p>
            <a:r>
              <a:rPr lang="en-US" dirty="0" smtClean="0"/>
              <a:t>Assault occasioning grievous bodily harm</a:t>
            </a:r>
          </a:p>
          <a:p>
            <a:r>
              <a:rPr lang="en-US" dirty="0" smtClean="0"/>
              <a:t>Assault occasioning actual bodily harm</a:t>
            </a:r>
          </a:p>
          <a:p>
            <a:r>
              <a:rPr lang="en-US" dirty="0" smtClean="0"/>
              <a:t>Assault occasioning actual bodily harm</a:t>
            </a:r>
          </a:p>
          <a:p>
            <a:r>
              <a:rPr lang="en-US" dirty="0" smtClean="0"/>
              <a:t>Assault occasioning actual bodily harm</a:t>
            </a:r>
          </a:p>
          <a:p>
            <a:r>
              <a:rPr lang="en-US" dirty="0" smtClean="0"/>
              <a:t>Discharge of a weapon with intent</a:t>
            </a:r>
          </a:p>
          <a:p>
            <a:r>
              <a:rPr lang="en-US" dirty="0" smtClean="0"/>
              <a:t>Discharge of a weapon with intent</a:t>
            </a:r>
          </a:p>
          <a:p>
            <a:r>
              <a:rPr lang="en-US" dirty="0" smtClean="0"/>
              <a:t>Discharge of a weapon with intent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1447800"/>
            <a:ext cx="23903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INDICTMENT</a:t>
            </a:r>
            <a:endParaRPr lang="en-US" sz="3200" b="1" u="sng" dirty="0">
              <a:ln>
                <a:solidFill>
                  <a:srgbClr val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359" y="5955268"/>
            <a:ext cx="294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Max: 300 years prison (life…)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42359" y="6183868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Min: Goes free – no justice for victims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732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build="p"/>
      <p:bldP spid="11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Define charge negotiation. (slide 1)</a:t>
            </a:r>
          </a:p>
          <a:p>
            <a:pPr marL="514350" indent="-514350">
              <a:buAutoNum type="arabicPeriod"/>
            </a:pPr>
            <a:r>
              <a:rPr lang="en-US" dirty="0" smtClean="0"/>
              <a:t>Why do you think charge negotiation is controversial?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the DPP’s perspective on charge negotiation? (slide 11)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the victim’s perspective on charge negotiation? (slide 12-15)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judges’ perspectives on charge negotiation? (slide 16-17)</a:t>
            </a:r>
          </a:p>
          <a:p>
            <a:pPr marL="514350" indent="-514350">
              <a:buAutoNum type="arabicPeriod"/>
            </a:pPr>
            <a:r>
              <a:rPr lang="en-US" dirty="0" smtClean="0"/>
              <a:t>If you had to assess the effectiveness of the criminal trial process as a means of </a:t>
            </a:r>
            <a:r>
              <a:rPr lang="en-US" smtClean="0"/>
              <a:t>achieving justice</a:t>
            </a:r>
            <a:r>
              <a:rPr lang="en-US" dirty="0" smtClean="0"/>
              <a:t>, what would be your assessment with relation to charge negotiation?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300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450" y="2908300"/>
            <a:ext cx="2444794" cy="24649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381000"/>
            <a:ext cx="2057400" cy="553998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/>
              <a:t>PLEAS</a:t>
            </a:r>
          </a:p>
          <a:p>
            <a:pPr algn="ctr"/>
            <a:r>
              <a:rPr lang="en-US" sz="1500" b="1" dirty="0" smtClean="0"/>
              <a:t>CHARGE NEGOTIATION</a:t>
            </a:r>
            <a:endParaRPr lang="en-US" sz="15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300" y="3124200"/>
            <a:ext cx="1314395" cy="1560036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4953000" y="1066800"/>
            <a:ext cx="2667000" cy="2057400"/>
          </a:xfrm>
          <a:prstGeom prst="wedgeEllipseCallout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What if I </a:t>
            </a:r>
            <a:r>
              <a:rPr lang="en-US" b="1" dirty="0" smtClean="0">
                <a:solidFill>
                  <a:srgbClr val="000000"/>
                </a:solidFill>
              </a:rPr>
              <a:t>plead guilty</a:t>
            </a:r>
            <a:r>
              <a:rPr lang="en-US" dirty="0" smtClean="0">
                <a:solidFill>
                  <a:srgbClr val="000000"/>
                </a:solidFill>
              </a:rPr>
              <a:t> to one of each, and you remove the rest?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791200" y="4127500"/>
            <a:ext cx="2819400" cy="2451100"/>
            <a:chOff x="5791200" y="4127500"/>
            <a:chExt cx="2819400" cy="2451100"/>
          </a:xfrm>
        </p:grpSpPr>
        <p:sp>
          <p:nvSpPr>
            <p:cNvPr id="15" name="Oval Callout 14"/>
            <p:cNvSpPr/>
            <p:nvPr/>
          </p:nvSpPr>
          <p:spPr>
            <a:xfrm flipH="1" flipV="1">
              <a:off x="5791200" y="4127500"/>
              <a:ext cx="2819400" cy="2451100"/>
            </a:xfrm>
            <a:prstGeom prst="wedgeEllipseCallout">
              <a:avLst/>
            </a:prstGeom>
            <a:solidFill>
              <a:srgbClr val="00800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72200" y="4343400"/>
              <a:ext cx="20574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That will be much </a:t>
              </a:r>
              <a:r>
                <a:rPr lang="en-US" b="1" dirty="0" smtClean="0">
                  <a:solidFill>
                    <a:schemeClr val="bg1"/>
                  </a:solidFill>
                </a:rPr>
                <a:t>easier </a:t>
              </a:r>
              <a:r>
                <a:rPr lang="en-US" dirty="0" smtClean="0">
                  <a:solidFill>
                    <a:schemeClr val="bg1"/>
                  </a:solidFill>
                </a:rPr>
                <a:t>and </a:t>
              </a:r>
              <a:r>
                <a:rPr lang="en-US" b="1" dirty="0" smtClean="0">
                  <a:solidFill>
                    <a:schemeClr val="bg1"/>
                  </a:solidFill>
                </a:rPr>
                <a:t>cheaper </a:t>
              </a:r>
              <a:r>
                <a:rPr lang="en-US" dirty="0" smtClean="0">
                  <a:solidFill>
                    <a:schemeClr val="bg1"/>
                  </a:solidFill>
                </a:rPr>
                <a:t>for me, and you’ll end up serving less time in jail for pleading guilty (</a:t>
              </a:r>
              <a:r>
                <a:rPr lang="en-US" b="1" dirty="0" smtClean="0">
                  <a:solidFill>
                    <a:schemeClr val="bg1"/>
                  </a:solidFill>
                </a:rPr>
                <a:t>15%-25%</a:t>
              </a:r>
              <a:r>
                <a:rPr lang="en-US" dirty="0" smtClean="0">
                  <a:solidFill>
                    <a:schemeClr val="bg1"/>
                  </a:solidFill>
                </a:rPr>
                <a:t>)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1000" y="1447800"/>
            <a:ext cx="4038600" cy="5181600"/>
            <a:chOff x="381000" y="1447800"/>
            <a:chExt cx="4038600" cy="5181600"/>
          </a:xfrm>
        </p:grpSpPr>
        <p:sp>
          <p:nvSpPr>
            <p:cNvPr id="19" name="Rectangle 18"/>
            <p:cNvSpPr/>
            <p:nvPr/>
          </p:nvSpPr>
          <p:spPr>
            <a:xfrm>
              <a:off x="381000" y="1447800"/>
              <a:ext cx="4038600" cy="5181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2498" y="2101334"/>
              <a:ext cx="2839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You are being charged with: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2498" y="2603480"/>
              <a:ext cx="4027102" cy="3416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Armed robbery</a:t>
              </a:r>
            </a:p>
            <a:p>
              <a:r>
                <a:rPr lang="en-US" dirty="0" smtClean="0"/>
                <a:t>Armed robbery</a:t>
              </a:r>
            </a:p>
            <a:p>
              <a:r>
                <a:rPr lang="en-US" dirty="0" smtClean="0"/>
                <a:t>Armed robbery</a:t>
              </a:r>
            </a:p>
            <a:p>
              <a:r>
                <a:rPr lang="en-US" dirty="0" smtClean="0"/>
                <a:t>Assault occasioning grievous bodily harm</a:t>
              </a:r>
            </a:p>
            <a:p>
              <a:r>
                <a:rPr lang="en-US" dirty="0" smtClean="0"/>
                <a:t>Assault occasioning grievous bodily harm</a:t>
              </a:r>
            </a:p>
            <a:p>
              <a:r>
                <a:rPr lang="en-US" dirty="0" smtClean="0"/>
                <a:t>Assault occasioning grievous bodily harm</a:t>
              </a:r>
            </a:p>
            <a:p>
              <a:r>
                <a:rPr lang="en-US" dirty="0" smtClean="0"/>
                <a:t>Assault occasioning actual bodily harm</a:t>
              </a:r>
            </a:p>
            <a:p>
              <a:r>
                <a:rPr lang="en-US" dirty="0" smtClean="0"/>
                <a:t>Assault occasioning actual bodily harm</a:t>
              </a:r>
            </a:p>
            <a:p>
              <a:r>
                <a:rPr lang="en-US" dirty="0" smtClean="0"/>
                <a:t>Assault occasioning actual bodily harm</a:t>
              </a:r>
            </a:p>
            <a:p>
              <a:r>
                <a:rPr lang="en-US" dirty="0" smtClean="0"/>
                <a:t>Discharge of a weapon with intent</a:t>
              </a:r>
            </a:p>
            <a:p>
              <a:r>
                <a:rPr lang="en-US" dirty="0" smtClean="0"/>
                <a:t>Discharge of a weapon with intent</a:t>
              </a:r>
            </a:p>
            <a:p>
              <a:r>
                <a:rPr lang="en-US" dirty="0" smtClean="0"/>
                <a:t>Discharge of a weapon with intent</a:t>
              </a:r>
            </a:p>
            <a:p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19200" y="1447800"/>
              <a:ext cx="239039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u="sng" dirty="0" smtClean="0">
                  <a:ln>
                    <a:solidFill>
                      <a:srgbClr val="000000"/>
                    </a:solidFill>
                  </a:ln>
                  <a:solidFill>
                    <a:srgbClr val="FF0000"/>
                  </a:solidFill>
                </a:rPr>
                <a:t>INDICTMENT</a:t>
              </a:r>
              <a:endParaRPr lang="en-US" sz="3200" b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2359" y="5955268"/>
              <a:ext cx="2945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Max: 300 years prison (life…)</a:t>
              </a:r>
              <a:endParaRPr lang="en-US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2359" y="6183868"/>
              <a:ext cx="3801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Min: Goes free – no justice for victims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4544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450" y="2908300"/>
            <a:ext cx="2444794" cy="24649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381000"/>
            <a:ext cx="2057400" cy="553998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/>
              <a:t>PLEAS</a:t>
            </a:r>
          </a:p>
          <a:p>
            <a:pPr algn="ctr"/>
            <a:r>
              <a:rPr lang="en-US" sz="1500" b="1" dirty="0" smtClean="0"/>
              <a:t>CHARGE NEGOTIATION</a:t>
            </a:r>
            <a:endParaRPr lang="en-US" sz="1500" b="1" dirty="0"/>
          </a:p>
        </p:txBody>
      </p:sp>
      <p:sp>
        <p:nvSpPr>
          <p:cNvPr id="7" name="Rectangle 6"/>
          <p:cNvSpPr/>
          <p:nvPr/>
        </p:nvSpPr>
        <p:spPr>
          <a:xfrm>
            <a:off x="381000" y="1447800"/>
            <a:ext cx="4038600" cy="5181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2498" y="2101334"/>
            <a:ext cx="3406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You are </a:t>
            </a:r>
            <a:r>
              <a:rPr lang="en-US" b="1" u="sng" dirty="0" smtClean="0"/>
              <a:t>NOW</a:t>
            </a:r>
            <a:r>
              <a:rPr lang="en-US" b="1" dirty="0" smtClean="0"/>
              <a:t> being charged with: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2498" y="2616200"/>
            <a:ext cx="402710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Armed robbery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Assault occasioning grievous bodily harm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Assault occasioning actual bodily harm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Discharge of a weapon with intent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300" y="3124200"/>
            <a:ext cx="1314395" cy="1560036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4953000" y="1066800"/>
            <a:ext cx="2667000" cy="2057400"/>
          </a:xfrm>
          <a:prstGeom prst="wedgeEllipseCallout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What if I </a:t>
            </a:r>
            <a:r>
              <a:rPr lang="en-US" b="1" dirty="0" smtClean="0">
                <a:solidFill>
                  <a:srgbClr val="000000"/>
                </a:solidFill>
              </a:rPr>
              <a:t>plead guilty</a:t>
            </a:r>
            <a:r>
              <a:rPr lang="en-US" dirty="0" smtClean="0">
                <a:solidFill>
                  <a:srgbClr val="000000"/>
                </a:solidFill>
              </a:rPr>
              <a:t> to one of each, and you remove the rest?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" name="Group 16"/>
          <p:cNvGrpSpPr/>
          <p:nvPr/>
        </p:nvGrpSpPr>
        <p:grpSpPr>
          <a:xfrm>
            <a:off x="5791200" y="4127500"/>
            <a:ext cx="2819400" cy="2451100"/>
            <a:chOff x="5791200" y="4127500"/>
            <a:chExt cx="2819400" cy="2451100"/>
          </a:xfrm>
        </p:grpSpPr>
        <p:sp>
          <p:nvSpPr>
            <p:cNvPr id="15" name="Oval Callout 14"/>
            <p:cNvSpPr/>
            <p:nvPr/>
          </p:nvSpPr>
          <p:spPr>
            <a:xfrm flipH="1" flipV="1">
              <a:off x="5791200" y="4127500"/>
              <a:ext cx="2819400" cy="2451100"/>
            </a:xfrm>
            <a:prstGeom prst="wedgeEllipseCallout">
              <a:avLst/>
            </a:prstGeom>
            <a:solidFill>
              <a:srgbClr val="00800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72200" y="4343400"/>
              <a:ext cx="20574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That will be much </a:t>
              </a:r>
              <a:r>
                <a:rPr lang="en-US" b="1" dirty="0" smtClean="0">
                  <a:solidFill>
                    <a:schemeClr val="bg1"/>
                  </a:solidFill>
                </a:rPr>
                <a:t>easier </a:t>
              </a:r>
              <a:r>
                <a:rPr lang="en-US" dirty="0" smtClean="0">
                  <a:solidFill>
                    <a:schemeClr val="bg1"/>
                  </a:solidFill>
                </a:rPr>
                <a:t>and </a:t>
              </a:r>
              <a:r>
                <a:rPr lang="en-US" b="1" dirty="0" smtClean="0">
                  <a:solidFill>
                    <a:schemeClr val="bg1"/>
                  </a:solidFill>
                </a:rPr>
                <a:t>cheaper </a:t>
              </a:r>
              <a:r>
                <a:rPr lang="en-US" dirty="0" smtClean="0">
                  <a:solidFill>
                    <a:schemeClr val="bg1"/>
                  </a:solidFill>
                </a:rPr>
                <a:t>for me, and you’ll end up serving less time in jail for pleading guilty (</a:t>
              </a:r>
              <a:r>
                <a:rPr lang="en-US" b="1" dirty="0" smtClean="0">
                  <a:solidFill>
                    <a:schemeClr val="bg1"/>
                  </a:solidFill>
                </a:rPr>
                <a:t>15%-25%</a:t>
              </a:r>
              <a:r>
                <a:rPr lang="en-US" dirty="0" smtClean="0">
                  <a:solidFill>
                    <a:schemeClr val="bg1"/>
                  </a:solidFill>
                </a:rPr>
                <a:t>)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19200" y="1447800"/>
            <a:ext cx="23903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INDICTMENT</a:t>
            </a:r>
            <a:endParaRPr lang="en-US" sz="3200" b="1" u="sng" dirty="0">
              <a:ln>
                <a:solidFill>
                  <a:srgbClr val="0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4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2057400" cy="553998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/>
              <a:t>PLEAS</a:t>
            </a:r>
          </a:p>
          <a:p>
            <a:pPr algn="ctr"/>
            <a:r>
              <a:rPr lang="en-US" sz="1500" b="1" dirty="0" smtClean="0"/>
              <a:t>CHARGE NEGOTIATION</a:t>
            </a:r>
            <a:endParaRPr lang="en-US" sz="15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10563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This has always been called </a:t>
            </a:r>
            <a:r>
              <a:rPr lang="en-US" sz="3200" b="1" dirty="0" smtClean="0">
                <a:solidFill>
                  <a:srgbClr val="000000"/>
                </a:solidFill>
              </a:rPr>
              <a:t>plea bargaining</a:t>
            </a:r>
            <a:r>
              <a:rPr lang="en-US" sz="3200" dirty="0" smtClean="0">
                <a:solidFill>
                  <a:srgbClr val="000000"/>
                </a:solidFill>
              </a:rPr>
              <a:t>, but the name has been </a:t>
            </a:r>
            <a:r>
              <a:rPr lang="en-US" sz="3200" b="1" dirty="0" smtClean="0">
                <a:solidFill>
                  <a:srgbClr val="000000"/>
                </a:solidFill>
              </a:rPr>
              <a:t>changed to ‘charge negotiation’</a:t>
            </a:r>
            <a:r>
              <a:rPr lang="en-US" sz="3200" dirty="0" smtClean="0">
                <a:solidFill>
                  <a:srgbClr val="000000"/>
                </a:solidFill>
              </a:rPr>
              <a:t>…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143250"/>
            <a:ext cx="3962400" cy="29718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00" y="3143250"/>
            <a:ext cx="4457700" cy="29718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914400" y="2538680"/>
            <a:ext cx="2767248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BARGAINING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286660" y="2538680"/>
            <a:ext cx="2866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NEGOTIATION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4986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2057400" cy="553998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/>
              <a:t>PLEAS</a:t>
            </a:r>
          </a:p>
          <a:p>
            <a:pPr algn="ctr"/>
            <a:r>
              <a:rPr lang="en-US" sz="1500" b="1" dirty="0" smtClean="0"/>
              <a:t>CHARGE NEGOTIATION</a:t>
            </a:r>
            <a:endParaRPr lang="en-US" sz="15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10563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This has always been called </a:t>
            </a:r>
            <a:r>
              <a:rPr lang="en-US" sz="3200" b="1" dirty="0" smtClean="0">
                <a:solidFill>
                  <a:srgbClr val="000000"/>
                </a:solidFill>
              </a:rPr>
              <a:t>plea bargaining</a:t>
            </a:r>
            <a:r>
              <a:rPr lang="en-US" sz="3200" dirty="0" smtClean="0">
                <a:solidFill>
                  <a:srgbClr val="000000"/>
                </a:solidFill>
              </a:rPr>
              <a:t>, but the name has been </a:t>
            </a:r>
            <a:r>
              <a:rPr lang="en-US" sz="3200" b="1" dirty="0" smtClean="0">
                <a:solidFill>
                  <a:srgbClr val="000000"/>
                </a:solidFill>
              </a:rPr>
              <a:t>changed to ‘charge negotiation’</a:t>
            </a:r>
            <a:r>
              <a:rPr lang="en-US" sz="3200" dirty="0" smtClean="0">
                <a:solidFill>
                  <a:srgbClr val="000000"/>
                </a:solidFill>
              </a:rPr>
              <a:t>…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0" y="3143250"/>
            <a:ext cx="4457700" cy="29718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5286660" y="2538680"/>
            <a:ext cx="2866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NEGOTIATION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5164" y="3233678"/>
            <a:ext cx="413203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Charge </a:t>
            </a:r>
            <a:r>
              <a:rPr lang="en-US" sz="3600" b="1" u="sng" dirty="0" smtClean="0"/>
              <a:t>Negotiation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leads to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b="1" dirty="0" smtClean="0"/>
              <a:t>A Charge </a:t>
            </a:r>
            <a:r>
              <a:rPr lang="en-US" sz="3600" b="1" u="sng" dirty="0" smtClean="0"/>
              <a:t>Agreement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val="142889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2057400" cy="553998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/>
              <a:t>PLEAS</a:t>
            </a:r>
          </a:p>
          <a:p>
            <a:pPr algn="ctr"/>
            <a:r>
              <a:rPr lang="en-US" sz="1500" b="1" dirty="0" smtClean="0"/>
              <a:t>CHARGE NEGOTIATION</a:t>
            </a:r>
            <a:endParaRPr lang="en-US" sz="1500" b="1" dirty="0"/>
          </a:p>
        </p:txBody>
      </p:sp>
      <p:sp>
        <p:nvSpPr>
          <p:cNvPr id="3" name="Rectangle 2"/>
          <p:cNvSpPr/>
          <p:nvPr/>
        </p:nvSpPr>
        <p:spPr>
          <a:xfrm>
            <a:off x="32787" y="1968045"/>
            <a:ext cx="9111213" cy="1388947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88" y="1767133"/>
            <a:ext cx="9111212" cy="307777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>
                <a:solidFill>
                  <a:srgbClr val="FFFFFF"/>
                </a:solidFill>
              </a:rPr>
              <a:t>ASSESS</a:t>
            </a:r>
            <a:r>
              <a:rPr lang="en-US" sz="1400" dirty="0" smtClean="0">
                <a:solidFill>
                  <a:srgbClr val="FFFFFF"/>
                </a:solidFill>
              </a:rPr>
              <a:t> the effectiveness of the criminal trial process as a means of achieving justice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2564904"/>
            <a:ext cx="2057400" cy="553998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/>
              <a:t>PLEAS</a:t>
            </a:r>
          </a:p>
          <a:p>
            <a:pPr algn="ctr"/>
            <a:r>
              <a:rPr lang="en-US" sz="1500" b="1" dirty="0" smtClean="0"/>
              <a:t>CHARGE NEGOTIATION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20914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2787" y="1968045"/>
            <a:ext cx="9111213" cy="1388947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743200" y="2564904"/>
            <a:ext cx="2057400" cy="553998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/>
              <a:t>PLEAS</a:t>
            </a:r>
          </a:p>
          <a:p>
            <a:pPr algn="ctr"/>
            <a:r>
              <a:rPr lang="en-US" sz="1500" b="1" dirty="0" smtClean="0"/>
              <a:t>CHARGE NEGOTIATION</a:t>
            </a:r>
            <a:endParaRPr lang="en-US" sz="15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381000"/>
            <a:ext cx="2057400" cy="553998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/>
              <a:t>PLEAS</a:t>
            </a:r>
          </a:p>
          <a:p>
            <a:pPr algn="ctr"/>
            <a:r>
              <a:rPr lang="en-US" sz="1500" b="1" dirty="0" smtClean="0"/>
              <a:t>CHARGE NEGOTIATION</a:t>
            </a:r>
            <a:endParaRPr lang="en-US" sz="1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788" y="1767133"/>
            <a:ext cx="9111212" cy="307777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>
                <a:solidFill>
                  <a:srgbClr val="FFFFFF"/>
                </a:solidFill>
              </a:rPr>
              <a:t> ASSESS</a:t>
            </a:r>
            <a:r>
              <a:rPr lang="en-US" sz="1400" dirty="0" smtClean="0">
                <a:solidFill>
                  <a:srgbClr val="FFFFFF"/>
                </a:solidFill>
              </a:rPr>
              <a:t> the effectiveness of the criminal trial process as a </a:t>
            </a:r>
            <a:r>
              <a:rPr lang="en-US" sz="1400" b="1" dirty="0" smtClean="0"/>
              <a:t>means of achieving justice</a:t>
            </a:r>
            <a:endParaRPr lang="en-US" sz="1400" b="1" dirty="0"/>
          </a:p>
        </p:txBody>
      </p:sp>
      <p:sp>
        <p:nvSpPr>
          <p:cNvPr id="8" name="Oval 7"/>
          <p:cNvSpPr/>
          <p:nvPr/>
        </p:nvSpPr>
        <p:spPr>
          <a:xfrm>
            <a:off x="5562600" y="1714500"/>
            <a:ext cx="2209800" cy="436610"/>
          </a:xfrm>
          <a:prstGeom prst="ellipse">
            <a:avLst/>
          </a:prstGeom>
          <a:noFill/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8" idx="4"/>
          </p:cNvCxnSpPr>
          <p:nvPr/>
        </p:nvCxnSpPr>
        <p:spPr>
          <a:xfrm flipH="1" flipV="1">
            <a:off x="6667500" y="2151110"/>
            <a:ext cx="424780" cy="845842"/>
          </a:xfrm>
          <a:prstGeom prst="straightConnector1">
            <a:avLst/>
          </a:prstGeom>
          <a:ln w="476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62600" y="2996952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our goal is to achieve justice, is our current system (of having </a:t>
            </a:r>
            <a:r>
              <a:rPr lang="en-US" b="1" dirty="0" smtClean="0"/>
              <a:t>pleas</a:t>
            </a:r>
            <a:r>
              <a:rPr lang="en-US" dirty="0" smtClean="0"/>
              <a:t> and using </a:t>
            </a:r>
            <a:r>
              <a:rPr lang="en-US" b="1" dirty="0" smtClean="0"/>
              <a:t>charge negotiation</a:t>
            </a:r>
            <a:r>
              <a:rPr lang="en-US" dirty="0" smtClean="0"/>
              <a:t>) a </a:t>
            </a:r>
            <a:r>
              <a:rPr lang="en-US" b="1" dirty="0" smtClean="0"/>
              <a:t>GOOD WAY OF MAKING SURE WE GET JUSTICE?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371600" y="1714499"/>
            <a:ext cx="965200" cy="436610"/>
          </a:xfrm>
          <a:prstGeom prst="ellipse">
            <a:avLst/>
          </a:prstGeom>
          <a:noFill/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2266950" y="1142999"/>
            <a:ext cx="1390650" cy="635865"/>
          </a:xfrm>
          <a:prstGeom prst="straightConnector1">
            <a:avLst/>
          </a:prstGeom>
          <a:ln w="476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0"/>
            <a:ext cx="1342477" cy="170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2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2057400" cy="553998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/>
              <a:t>PLEAS</a:t>
            </a:r>
          </a:p>
          <a:p>
            <a:pPr algn="ctr"/>
            <a:r>
              <a:rPr lang="en-US" sz="1500" b="1" dirty="0" smtClean="0"/>
              <a:t>CHARGE NEGOTIATION</a:t>
            </a:r>
            <a:endParaRPr lang="en-US" sz="1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908720"/>
            <a:ext cx="9144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But…</a:t>
            </a:r>
          </a:p>
          <a:p>
            <a:pPr algn="ctr"/>
            <a:r>
              <a:rPr lang="en-US" sz="4200" dirty="0" smtClean="0"/>
              <a:t>Charge negotiation is </a:t>
            </a:r>
          </a:p>
          <a:p>
            <a:pPr algn="ctr"/>
            <a:r>
              <a:rPr lang="en-US" sz="6000" b="1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extremely controversial</a:t>
            </a:r>
            <a:endParaRPr lang="en-US" sz="6000" dirty="0">
              <a:ln>
                <a:solidFill>
                  <a:srgbClr val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763124">
            <a:off x="98659" y="3660568"/>
            <a:ext cx="5319485" cy="584776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“Why should he get off easy?”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214396">
            <a:off x="4265710" y="5121969"/>
            <a:ext cx="4563268" cy="584776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“What about the victim?”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1147048">
            <a:off x="1288603" y="5837840"/>
            <a:ext cx="3794829" cy="584776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“How is this justice?”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2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3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4&quot;/&gt;&lt;/object&gt;&lt;object type=&quot;3&quot; unique_id=&quot;10012&quot;&gt;&lt;property id=&quot;20148&quot; value=&quot;5&quot;/&gt;&lt;property id=&quot;20300&quot; value=&quot;Slide 10&quot;/&gt;&lt;property id=&quot;20307&quot; value=&quot;275&quot;/&gt;&lt;/object&gt;&lt;object type=&quot;3&quot; unique_id=&quot;10013&quot;&gt;&lt;property id=&quot;20148&quot; value=&quot;5&quot;/&gt;&lt;property id=&quot;20300&quot; value=&quot;Slide 11&quot;/&gt;&lt;property id=&quot;20307&quot; value=&quot;265&quot;/&gt;&lt;/object&gt;&lt;object type=&quot;3&quot; unique_id=&quot;10014&quot;&gt;&lt;property id=&quot;20148&quot; value=&quot;5&quot;/&gt;&lt;property id=&quot;20300&quot; value=&quot;Slide 12&quot;/&gt;&lt;property id=&quot;20307&quot; value=&quot;266&quot;/&gt;&lt;/object&gt;&lt;object type=&quot;3&quot; unique_id=&quot;10015&quot;&gt;&lt;property id=&quot;20148&quot; value=&quot;5&quot;/&gt;&lt;property id=&quot;20300&quot; value=&quot;Slide 13&quot;/&gt;&lt;property id=&quot;20307&quot; value=&quot;267&quot;/&gt;&lt;/object&gt;&lt;object type=&quot;3&quot; unique_id=&quot;10016&quot;&gt;&lt;property id=&quot;20148&quot; value=&quot;5&quot;/&gt;&lt;property id=&quot;20300&quot; value=&quot;Slide 14&quot;/&gt;&lt;property id=&quot;20307&quot; value=&quot;268&quot;/&gt;&lt;/object&gt;&lt;object type=&quot;3&quot; unique_id=&quot;10017&quot;&gt;&lt;property id=&quot;20148&quot; value=&quot;5&quot;/&gt;&lt;property id=&quot;20300&quot; value=&quot;Slide 15&quot;/&gt;&lt;property id=&quot;20307&quot; value=&quot;269&quot;/&gt;&lt;/object&gt;&lt;object type=&quot;3&quot; unique_id=&quot;10018&quot;&gt;&lt;property id=&quot;20148&quot; value=&quot;5&quot;/&gt;&lt;property id=&quot;20300&quot; value=&quot;Slide 16&quot;/&gt;&lt;property id=&quot;20307&quot; value=&quot;270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6&quot;/&gt;&lt;/object&gt;&lt;object type=&quot;3&quot; unique_id=&quot;10021&quot;&gt;&lt;property id=&quot;20148&quot; value=&quot;5&quot;/&gt;&lt;property id=&quot;20300&quot; value=&quot;Slide 19&quot;/&gt;&lt;property id=&quot;20307&quot; value=&quot;277&quot;/&gt;&lt;/object&gt;&lt;object type=&quot;3&quot; unique_id=&quot;10022&quot;&gt;&lt;property id=&quot;20148&quot; value=&quot;5&quot;/&gt;&lt;property id=&quot;20300&quot; value=&quot;Slide 20 - &amp;quot;Question&amp;quot;&quot;/&gt;&lt;property id=&quot;20307&quot; value=&quot;278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1387</Words>
  <Application>Microsoft Office PowerPoint</Application>
  <PresentationFormat>On-screen Show (4:3)</PresentationFormat>
  <Paragraphs>214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</vt:lpstr>
    </vt:vector>
  </TitlesOfParts>
  <Company>CEOP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Catholic Education Office Parramatta</dc:creator>
  <cp:lastModifiedBy>Aziz, Yousif</cp:lastModifiedBy>
  <cp:revision>11</cp:revision>
  <dcterms:created xsi:type="dcterms:W3CDTF">2013-05-18T00:28:26Z</dcterms:created>
  <dcterms:modified xsi:type="dcterms:W3CDTF">2017-08-15T01:56:36Z</dcterms:modified>
</cp:coreProperties>
</file>