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7" r:id="rId4"/>
    <p:sldId id="262" r:id="rId5"/>
    <p:sldId id="263" r:id="rId6"/>
    <p:sldId id="266" r:id="rId7"/>
    <p:sldId id="265" r:id="rId8"/>
    <p:sldId id="259" r:id="rId9"/>
    <p:sldId id="268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90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9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9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3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0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8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9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7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2D59-70BC-1746-B974-497617D7A81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20FF-4E7E-0949-BD6D-DD40DD2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h.com.au/comment/cuts-to-legal-services-will-hurt-the-social-fabric-20160622-gpp26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3194484"/>
            <a:ext cx="2057400" cy="1477144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4125592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363487"/>
            <a:ext cx="2057400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FFFFFF"/>
                </a:solidFill>
              </a:rPr>
              <a:t>EXAMINE</a:t>
            </a:r>
            <a:r>
              <a:rPr lang="en-US" sz="1600" dirty="0" smtClean="0">
                <a:solidFill>
                  <a:srgbClr val="FFFFFF"/>
                </a:solidFill>
              </a:rPr>
              <a:t> the role of legal representation in the criminal trial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479261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600200"/>
            <a:ext cx="3048000" cy="3939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Q1</a:t>
            </a:r>
            <a:endParaRPr lang="en-US" sz="2400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</a:endParaRPr>
          </a:p>
          <a:p>
            <a:r>
              <a:rPr lang="en-US" dirty="0" smtClean="0"/>
              <a:t>What are the rules about legal representation?</a:t>
            </a:r>
            <a:endParaRPr lang="en-US" b="1" i="1" dirty="0" smtClean="0"/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Q2</a:t>
            </a:r>
          </a:p>
          <a:p>
            <a:r>
              <a:rPr lang="en-US" dirty="0" smtClean="0"/>
              <a:t>Do defendants have a right to legal representation?</a:t>
            </a:r>
          </a:p>
          <a:p>
            <a:endParaRPr lang="en-US" b="1" i="1" dirty="0" smtClean="0"/>
          </a:p>
          <a:p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Q3</a:t>
            </a:r>
            <a:endParaRPr lang="en-US" sz="2400" b="1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</a:endParaRPr>
          </a:p>
          <a:p>
            <a:r>
              <a:rPr lang="en-US" dirty="0" smtClean="0"/>
              <a:t>What happens if a defendant can’t afford legal representation?</a:t>
            </a:r>
          </a:p>
          <a:p>
            <a:endParaRPr lang="en-US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00200"/>
            <a:ext cx="2991154" cy="381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8044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1716911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There are rules called the </a:t>
            </a:r>
            <a:r>
              <a:rPr lang="en-US" sz="3200" b="1" u="sng" dirty="0" smtClean="0">
                <a:solidFill>
                  <a:srgbClr val="0000FF"/>
                </a:solidFill>
              </a:rPr>
              <a:t>Solicitors’ Rules 2013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They outline what lawyers are allowed (and not allowed…) to do.</a:t>
            </a:r>
          </a:p>
          <a:p>
            <a:endParaRPr lang="en-US" sz="3200" dirty="0"/>
          </a:p>
          <a:p>
            <a:r>
              <a:rPr lang="en-US" sz="3200" dirty="0" smtClean="0"/>
              <a:t>There are sections about: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Relations with clients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Duties to the court</a:t>
            </a:r>
          </a:p>
          <a:p>
            <a:pPr lvl="3"/>
            <a:r>
              <a:rPr lang="en-US" dirty="0" smtClean="0"/>
              <a:t>e.g. 	4.1.2</a:t>
            </a:r>
            <a:r>
              <a:rPr lang="en-US" dirty="0"/>
              <a:t>	be honest and courteous in all dealings in the course of legal </a:t>
            </a:r>
            <a:r>
              <a:rPr lang="en-US" dirty="0" smtClean="0"/>
              <a:t>				practice</a:t>
            </a:r>
            <a:endParaRPr lang="en-US" dirty="0"/>
          </a:p>
          <a:p>
            <a:pPr marL="914400" lvl="1" indent="-457200">
              <a:buAutoNum type="arabicPeriod"/>
            </a:pPr>
            <a:r>
              <a:rPr lang="en-US" sz="3200" dirty="0" smtClean="0"/>
              <a:t>Relations with other lawyers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3882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Q1</a:t>
            </a:r>
            <a:endParaRPr lang="en-US" sz="2400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</a:endParaRPr>
          </a:p>
          <a:p>
            <a:pPr algn="ctr"/>
            <a:r>
              <a:rPr lang="en-US" sz="2400" dirty="0" smtClean="0"/>
              <a:t>What are the rules about legal representation?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5945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1484784"/>
            <a:ext cx="9144000" cy="517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 smtClean="0"/>
              <a:t>COMMON QUESTION: What does a </a:t>
            </a:r>
            <a:r>
              <a:rPr lang="en-AU" sz="2200" b="1" u="sng" dirty="0" smtClean="0"/>
              <a:t>defence lawyer</a:t>
            </a:r>
            <a:r>
              <a:rPr lang="en-AU" sz="2200" dirty="0" smtClean="0"/>
              <a:t> do when she finds out her </a:t>
            </a:r>
            <a:r>
              <a:rPr lang="en-AU" sz="2200" b="1" u="sng" dirty="0" smtClean="0"/>
              <a:t>client is guilty</a:t>
            </a:r>
            <a:r>
              <a:rPr lang="en-AU" sz="2200" dirty="0" smtClean="0"/>
              <a:t>? </a:t>
            </a:r>
          </a:p>
          <a:p>
            <a:endParaRPr lang="en-AU" sz="2200" dirty="0" smtClean="0"/>
          </a:p>
          <a:p>
            <a:r>
              <a:rPr lang="en-AU" sz="2200" dirty="0" smtClean="0"/>
              <a:t>Well, she usually just keeps on going, though since 2013 she has the option to cease being the person’s lawyer </a:t>
            </a:r>
            <a:r>
              <a:rPr lang="en-AU" sz="2200" i="1" dirty="0" smtClean="0"/>
              <a:t>as long as the client doesn’t insist that she continue AND there’s enough time to find another lawyer.</a:t>
            </a:r>
            <a:endParaRPr lang="en-AU" sz="2200" dirty="0" smtClean="0"/>
          </a:p>
          <a:p>
            <a:endParaRPr lang="en-AU" sz="2200" dirty="0" smtClean="0"/>
          </a:p>
          <a:p>
            <a:r>
              <a:rPr lang="en-AU" sz="2200" dirty="0" smtClean="0"/>
              <a:t>However, There are certain things that she can no longer do (if she does, she could be in a lot of trouble). </a:t>
            </a:r>
          </a:p>
          <a:p>
            <a:pPr lvl="1"/>
            <a:r>
              <a:rPr lang="en-AU" sz="2200" i="1" dirty="0" smtClean="0"/>
              <a:t>For example, she can </a:t>
            </a:r>
            <a:r>
              <a:rPr lang="en-AU" sz="2200" b="1" i="1" dirty="0" smtClean="0"/>
              <a:t>no longer ask the defendant on the witness stand whether or not he is guilty</a:t>
            </a:r>
            <a:r>
              <a:rPr lang="en-AU" sz="2200" i="1" dirty="0" smtClean="0"/>
              <a:t> (because she knows he will be lying to the court).</a:t>
            </a:r>
          </a:p>
          <a:p>
            <a:endParaRPr lang="en-AU" sz="2200" dirty="0" smtClean="0"/>
          </a:p>
          <a:p>
            <a:r>
              <a:rPr lang="en-AU" sz="2200" dirty="0" smtClean="0"/>
              <a:t>A lawyer CANNOT, however, tell the court that her client told her secretly that he did it (UNLESS he asks for her help in committing a crime).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3882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Q1</a:t>
            </a:r>
            <a:endParaRPr lang="en-US" sz="2400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</a:endParaRPr>
          </a:p>
          <a:p>
            <a:pPr algn="ctr"/>
            <a:r>
              <a:rPr lang="en-US" sz="2400" dirty="0" smtClean="0"/>
              <a:t>What are the rules about legal representation?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482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381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Q2</a:t>
            </a:r>
          </a:p>
          <a:p>
            <a:pPr algn="ctr"/>
            <a:r>
              <a:rPr lang="en-US" sz="2400" dirty="0" smtClean="0"/>
              <a:t>Do defendants have a right to legal representation?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2050970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dirty="0" smtClean="0"/>
              <a:t>A defendant has the </a:t>
            </a:r>
          </a:p>
          <a:p>
            <a:pPr algn="ctr"/>
            <a:r>
              <a:rPr lang="en-AU" sz="3600" b="1" u="sng" dirty="0" smtClean="0">
                <a:solidFill>
                  <a:srgbClr val="008000"/>
                </a:solidFill>
              </a:rPr>
              <a:t>right to a FAIR TRIAL</a:t>
            </a:r>
            <a:r>
              <a:rPr lang="en-AU" sz="3600" dirty="0" smtClean="0"/>
              <a:t> (</a:t>
            </a:r>
            <a:r>
              <a:rPr lang="en-AU" sz="3600" b="1" u="sng" dirty="0" smtClean="0">
                <a:solidFill>
                  <a:srgbClr val="0000FF"/>
                </a:solidFill>
              </a:rPr>
              <a:t>Dietrich</a:t>
            </a:r>
            <a:r>
              <a:rPr lang="en-AU" sz="3600" dirty="0" smtClean="0"/>
              <a:t>), </a:t>
            </a:r>
          </a:p>
          <a:p>
            <a:pPr algn="ctr"/>
            <a:r>
              <a:rPr lang="en-AU" sz="3600" b="1" u="sng" dirty="0" smtClean="0">
                <a:solidFill>
                  <a:srgbClr val="FF0000"/>
                </a:solidFill>
              </a:rPr>
              <a:t>NOT a lawyer</a:t>
            </a:r>
            <a:r>
              <a:rPr lang="en-AU" sz="3600" dirty="0" smtClean="0"/>
              <a:t> (</a:t>
            </a:r>
            <a:r>
              <a:rPr lang="en-AU" sz="3600" b="1" u="sng" dirty="0" err="1" smtClean="0">
                <a:solidFill>
                  <a:srgbClr val="0000FF"/>
                </a:solidFill>
              </a:rPr>
              <a:t>McInnes</a:t>
            </a:r>
            <a:r>
              <a:rPr lang="en-AU" sz="3600" dirty="0" smtClean="0"/>
              <a:t>).</a:t>
            </a:r>
          </a:p>
          <a:p>
            <a:pPr algn="ctr"/>
            <a:endParaRPr lang="en-AU" sz="3600" dirty="0"/>
          </a:p>
          <a:p>
            <a:pPr algn="ctr"/>
            <a:r>
              <a:rPr lang="en-AU" sz="3600" dirty="0"/>
              <a:t>So, you </a:t>
            </a:r>
            <a:r>
              <a:rPr lang="en-AU" sz="3600" b="1" i="1" u="sng" dirty="0"/>
              <a:t>basically</a:t>
            </a:r>
            <a:r>
              <a:rPr lang="en-AU" sz="3600" dirty="0"/>
              <a:t> have the right to a lawyer </a:t>
            </a:r>
            <a:r>
              <a:rPr lang="en-AU" sz="3600" b="1" u="sng" dirty="0"/>
              <a:t>IF you can’t get a fair trial without one</a:t>
            </a:r>
            <a:r>
              <a:rPr lang="en-AU" sz="3600" b="1" dirty="0"/>
              <a:t> </a:t>
            </a:r>
            <a:endParaRPr lang="en-AU" sz="3600" b="1" dirty="0" smtClean="0"/>
          </a:p>
          <a:p>
            <a:pPr algn="ctr"/>
            <a:r>
              <a:rPr lang="en-AU" sz="3600" dirty="0" smtClean="0"/>
              <a:t>(</a:t>
            </a:r>
            <a:r>
              <a:rPr lang="en-AU" sz="3600" dirty="0"/>
              <a:t>e.g. in a murder case)</a:t>
            </a:r>
            <a:r>
              <a:rPr lang="en-AU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595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2438400" y="381000"/>
            <a:ext cx="67056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Inquiry Q3</a:t>
            </a:r>
            <a:endParaRPr lang="en-US" sz="2400" b="1" dirty="0" smtClean="0">
              <a:ln>
                <a:solidFill>
                  <a:srgbClr val="000000"/>
                </a:solidFill>
              </a:ln>
              <a:solidFill>
                <a:srgbClr val="FFFF00"/>
              </a:solidFill>
            </a:endParaRPr>
          </a:p>
          <a:p>
            <a:pPr algn="ctr"/>
            <a:r>
              <a:rPr lang="en-US" sz="2400" dirty="0" smtClean="0"/>
              <a:t>What happens if a defendant </a:t>
            </a:r>
          </a:p>
          <a:p>
            <a:pPr algn="ctr"/>
            <a:r>
              <a:rPr lang="en-US" sz="2400" b="1" i="1" u="sng" dirty="0" smtClean="0">
                <a:solidFill>
                  <a:srgbClr val="FF0000"/>
                </a:solidFill>
              </a:rPr>
              <a:t>can’t afford</a:t>
            </a:r>
            <a:r>
              <a:rPr lang="en-US" sz="2400" dirty="0" smtClean="0"/>
              <a:t> legal representation?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82872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dirty="0" smtClean="0"/>
              <a:t>The </a:t>
            </a:r>
            <a:r>
              <a:rPr lang="en-AU" sz="3600" b="1" u="sng" dirty="0" smtClean="0">
                <a:solidFill>
                  <a:srgbClr val="0000FF"/>
                </a:solidFill>
              </a:rPr>
              <a:t>Legal Aid Commission (LAC)</a:t>
            </a:r>
            <a:r>
              <a:rPr lang="en-AU" sz="3600" b="1" dirty="0" smtClean="0"/>
              <a:t> </a:t>
            </a:r>
            <a:r>
              <a:rPr lang="en-AU" sz="3600" dirty="0" smtClean="0"/>
              <a:t>can organise </a:t>
            </a:r>
          </a:p>
          <a:p>
            <a:pPr algn="ctr"/>
            <a:r>
              <a:rPr lang="en-AU" sz="4800" dirty="0" smtClean="0"/>
              <a:t>legal </a:t>
            </a:r>
            <a:r>
              <a:rPr lang="en-AU" sz="4800" b="1" u="sng" dirty="0" smtClean="0"/>
              <a:t>advice</a:t>
            </a:r>
            <a:r>
              <a:rPr lang="en-AU" sz="4800" dirty="0" smtClean="0"/>
              <a:t> </a:t>
            </a:r>
          </a:p>
          <a:p>
            <a:pPr algn="ctr"/>
            <a:r>
              <a:rPr lang="en-AU" sz="3200" i="1" dirty="0" smtClean="0"/>
              <a:t>and/or</a:t>
            </a:r>
          </a:p>
          <a:p>
            <a:pPr algn="ctr"/>
            <a:r>
              <a:rPr lang="en-AU" sz="4800" dirty="0" smtClean="0"/>
              <a:t>legal </a:t>
            </a:r>
            <a:r>
              <a:rPr lang="en-AU" sz="4800" b="1" u="sng" dirty="0" smtClean="0"/>
              <a:t>representation</a:t>
            </a:r>
            <a:r>
              <a:rPr lang="en-AU" sz="4800" dirty="0" smtClean="0"/>
              <a:t> </a:t>
            </a:r>
            <a:endParaRPr lang="en-AU" sz="4800" dirty="0"/>
          </a:p>
          <a:p>
            <a:pPr algn="ctr"/>
            <a:endParaRPr lang="en-AU" sz="2400" b="1" i="1" u="sng" dirty="0" smtClean="0">
              <a:solidFill>
                <a:srgbClr val="008000"/>
              </a:solidFill>
            </a:endParaRPr>
          </a:p>
          <a:p>
            <a:pPr algn="ctr"/>
            <a:r>
              <a:rPr lang="en-AU" sz="4800" b="1" u="sng" dirty="0" smtClean="0">
                <a:solidFill>
                  <a:srgbClr val="008000"/>
                </a:solidFill>
              </a:rPr>
              <a:t>This is a good thing!</a:t>
            </a:r>
            <a:endParaRPr lang="en-AU" sz="2400" b="1" u="sng" dirty="0">
              <a:solidFill>
                <a:srgbClr val="008000"/>
              </a:solidFill>
            </a:endParaRPr>
          </a:p>
          <a:p>
            <a:pPr algn="ctr"/>
            <a:r>
              <a:rPr lang="en-AU" sz="2400" dirty="0" smtClean="0">
                <a:solidFill>
                  <a:srgbClr val="008000"/>
                </a:solidFill>
              </a:rPr>
              <a:t>It helps the </a:t>
            </a:r>
            <a:r>
              <a:rPr lang="en-AU" sz="2400" b="1" u="sng" dirty="0" smtClean="0">
                <a:solidFill>
                  <a:srgbClr val="008000"/>
                </a:solidFill>
              </a:rPr>
              <a:t>defendant</a:t>
            </a:r>
            <a:r>
              <a:rPr lang="en-AU" sz="2400" dirty="0" smtClean="0">
                <a:solidFill>
                  <a:srgbClr val="008000"/>
                </a:solidFill>
              </a:rPr>
              <a:t> </a:t>
            </a:r>
            <a:r>
              <a:rPr lang="en-AU" sz="2400" b="1" u="sng" dirty="0" smtClean="0">
                <a:solidFill>
                  <a:srgbClr val="008000"/>
                </a:solidFill>
              </a:rPr>
              <a:t>AND</a:t>
            </a:r>
            <a:r>
              <a:rPr lang="en-AU" sz="2400" dirty="0" smtClean="0">
                <a:solidFill>
                  <a:srgbClr val="008000"/>
                </a:solidFill>
              </a:rPr>
              <a:t> the </a:t>
            </a:r>
            <a:r>
              <a:rPr lang="en-AU" sz="2400" b="1" u="sng" dirty="0" smtClean="0">
                <a:solidFill>
                  <a:srgbClr val="008000"/>
                </a:solidFill>
              </a:rPr>
              <a:t>judge</a:t>
            </a:r>
            <a:r>
              <a:rPr lang="en-AU" sz="2400" dirty="0" smtClean="0">
                <a:solidFill>
                  <a:srgbClr val="008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62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82118" y="3799807"/>
            <a:ext cx="86618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 smtClean="0"/>
              <a:t>Do you make too much </a:t>
            </a:r>
            <a:r>
              <a:rPr lang="en-AU" sz="2400" b="1" i="1" u="sng" dirty="0" smtClean="0"/>
              <a:t>money</a:t>
            </a:r>
            <a:r>
              <a:rPr lang="en-AU" sz="2400" dirty="0" smtClean="0"/>
              <a:t> </a:t>
            </a:r>
            <a:r>
              <a:rPr lang="en-AU" sz="2400" i="1" dirty="0" smtClean="0"/>
              <a:t>to get Legal Aid?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434742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 smtClean="0"/>
              <a:t>Does your case have a </a:t>
            </a:r>
            <a:r>
              <a:rPr lang="en-AU" sz="2400" b="1" i="1" u="sng" dirty="0" smtClean="0"/>
              <a:t>reasonable chance of winning</a:t>
            </a:r>
            <a:r>
              <a:rPr lang="en-AU" sz="2400" dirty="0" smtClean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53781"/>
            <a:ext cx="2877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2. The </a:t>
            </a:r>
            <a:r>
              <a:rPr lang="en-US" sz="2800" b="1" u="sng" dirty="0" smtClean="0">
                <a:solidFill>
                  <a:srgbClr val="0000FF"/>
                </a:solidFill>
              </a:rPr>
              <a:t>Means</a:t>
            </a:r>
            <a:r>
              <a:rPr lang="en-US" sz="2800" b="1" dirty="0" smtClean="0">
                <a:solidFill>
                  <a:srgbClr val="000000"/>
                </a:solidFill>
              </a:rPr>
              <a:t> Test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43207"/>
            <a:ext cx="2704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</a:t>
            </a:r>
            <a:r>
              <a:rPr lang="en-US" sz="2800" b="1" dirty="0" smtClean="0"/>
              <a:t> </a:t>
            </a:r>
            <a:r>
              <a:rPr lang="en-US" sz="2800" dirty="0" smtClean="0"/>
              <a:t>The </a:t>
            </a:r>
            <a:r>
              <a:rPr lang="en-US" sz="2800" b="1" u="sng" dirty="0" smtClean="0">
                <a:solidFill>
                  <a:srgbClr val="0000FF"/>
                </a:solidFill>
              </a:rPr>
              <a:t>Merit</a:t>
            </a:r>
            <a:r>
              <a:rPr lang="en-US" sz="2800" b="1" dirty="0" smtClean="0"/>
              <a:t> Test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381000"/>
            <a:ext cx="6389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dirty="0" smtClean="0"/>
              <a:t>3 tests</a:t>
            </a:r>
            <a:r>
              <a:rPr lang="en-US" sz="4800" b="1" dirty="0" smtClean="0"/>
              <a:t> </a:t>
            </a:r>
            <a:r>
              <a:rPr lang="en-US" sz="4800" dirty="0" smtClean="0"/>
              <a:t>to get Legal Aid…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565492"/>
            <a:ext cx="4148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libri (Body)"/>
                <a:cs typeface="Calibri (Body)"/>
              </a:rPr>
              <a:t>1.</a:t>
            </a:r>
            <a:r>
              <a:rPr lang="en-US" sz="2800" b="1" dirty="0" smtClean="0">
                <a:solidFill>
                  <a:srgbClr val="000000"/>
                </a:solidFill>
                <a:latin typeface="Calibri (Body)"/>
                <a:cs typeface="Calibri (Body)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 (Body)"/>
                <a:cs typeface="Calibri (Body)"/>
              </a:rPr>
              <a:t>The </a:t>
            </a:r>
            <a:r>
              <a:rPr lang="en-US" sz="2800" b="1" u="sng" dirty="0" smtClean="0">
                <a:solidFill>
                  <a:srgbClr val="0000FF"/>
                </a:solidFill>
                <a:latin typeface="Calibri (Body)"/>
                <a:cs typeface="Calibri (Body)"/>
              </a:rPr>
              <a:t>Jurisdiction</a:t>
            </a:r>
            <a:r>
              <a:rPr lang="en-US" sz="2800" b="1" dirty="0" smtClean="0">
                <a:solidFill>
                  <a:srgbClr val="000000"/>
                </a:solidFill>
                <a:latin typeface="Calibri (Body)"/>
                <a:cs typeface="Calibri (Body)"/>
              </a:rPr>
              <a:t> Test</a:t>
            </a:r>
            <a:endParaRPr lang="en-US" sz="2800" dirty="0">
              <a:solidFill>
                <a:srgbClr val="000000"/>
              </a:solidFill>
              <a:latin typeface="Calibri (Body)"/>
              <a:cs typeface="Calibri (Body)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027157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 smtClean="0"/>
              <a:t>What </a:t>
            </a:r>
            <a:r>
              <a:rPr lang="en-AU" sz="2400" b="1" i="1" u="sng" dirty="0" smtClean="0"/>
              <a:t>type of case</a:t>
            </a:r>
            <a:r>
              <a:rPr lang="en-AU" sz="2400" dirty="0" smtClean="0"/>
              <a:t> </a:t>
            </a:r>
            <a:r>
              <a:rPr lang="en-AU" sz="2400" i="1" dirty="0" smtClean="0"/>
              <a:t>will Legal Aid cover you for?</a:t>
            </a:r>
            <a:endParaRPr lang="en-US" sz="2400" i="1" dirty="0"/>
          </a:p>
        </p:txBody>
      </p:sp>
      <p:sp>
        <p:nvSpPr>
          <p:cNvPr id="17" name="Rectangle 16"/>
          <p:cNvSpPr/>
          <p:nvPr/>
        </p:nvSpPr>
        <p:spPr>
          <a:xfrm>
            <a:off x="971600" y="4261472"/>
            <a:ext cx="819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AU" sz="2400" dirty="0" smtClean="0">
                <a:solidFill>
                  <a:srgbClr val="000000"/>
                </a:solidFill>
              </a:rPr>
              <a:t> </a:t>
            </a:r>
            <a:r>
              <a:rPr lang="en-AU" sz="2400" b="1" u="sng" dirty="0" smtClean="0">
                <a:solidFill>
                  <a:srgbClr val="008000"/>
                </a:solidFill>
              </a:rPr>
              <a:t>Children can ALWAYS</a:t>
            </a:r>
            <a:r>
              <a:rPr lang="en-AU" sz="2400" dirty="0" smtClean="0"/>
              <a:t> get Legal Aid though.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5937282"/>
            <a:ext cx="819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AU" sz="2400" dirty="0" smtClean="0"/>
              <a:t> If </a:t>
            </a:r>
            <a:r>
              <a:rPr lang="en-AU" sz="2400" dirty="0"/>
              <a:t>not, </a:t>
            </a:r>
            <a:r>
              <a:rPr lang="en-AU" sz="2400" dirty="0" smtClean="0"/>
              <a:t>they might </a:t>
            </a:r>
            <a:r>
              <a:rPr lang="en-AU" sz="2400" dirty="0"/>
              <a:t>say you should </a:t>
            </a:r>
            <a:r>
              <a:rPr lang="en-AU" sz="2400" b="1" u="sng" dirty="0">
                <a:solidFill>
                  <a:srgbClr val="FF0000"/>
                </a:solidFill>
              </a:rPr>
              <a:t>just plead guilty</a:t>
            </a:r>
            <a:r>
              <a:rPr lang="en-AU" sz="2400" dirty="0" smtClean="0"/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46682" y="2425541"/>
            <a:ext cx="819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AU" sz="2400" dirty="0" smtClean="0">
                <a:solidFill>
                  <a:srgbClr val="000000"/>
                </a:solidFill>
              </a:rPr>
              <a:t> </a:t>
            </a:r>
            <a:r>
              <a:rPr lang="en-AU" sz="2400" b="1" u="sng" dirty="0" smtClean="0">
                <a:solidFill>
                  <a:srgbClr val="000000"/>
                </a:solidFill>
              </a:rPr>
              <a:t>Criminal cases get priority</a:t>
            </a:r>
            <a:r>
              <a:rPr lang="en-AU" sz="2400" dirty="0" smtClean="0">
                <a:solidFill>
                  <a:srgbClr val="000000"/>
                </a:solidFill>
              </a:rPr>
              <a:t> over other types of cases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86823"/>
            <a:ext cx="9144000" cy="1582137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117" y="3215015"/>
            <a:ext cx="9144000" cy="1582137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17" y="4943207"/>
            <a:ext cx="9144000" cy="1582137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1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6118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00FF"/>
                </a:solidFill>
              </a:rPr>
              <a:t>‘The Erosion of Legal Representation in the Australian Justice System’</a:t>
            </a:r>
          </a:p>
          <a:p>
            <a:pPr algn="ctr"/>
            <a:r>
              <a:rPr lang="en-US" sz="2400" b="1" i="1" u="sng" dirty="0" smtClean="0">
                <a:solidFill>
                  <a:srgbClr val="0000FF"/>
                </a:solidFill>
              </a:rPr>
              <a:t>Law Council of Australia</a:t>
            </a:r>
            <a:endParaRPr lang="en-US" sz="2400" b="1" i="1" u="sng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8705" y="1387886"/>
            <a:ext cx="393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Erosion </a:t>
            </a:r>
            <a:r>
              <a:rPr lang="en-US" dirty="0" smtClean="0"/>
              <a:t>– getting worn away; weakened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586385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report showed that, over time, there has been an </a:t>
            </a:r>
            <a:r>
              <a:rPr lang="en-US" sz="2400" b="1" u="sng" dirty="0" smtClean="0">
                <a:solidFill>
                  <a:srgbClr val="FF0000"/>
                </a:solidFill>
              </a:rPr>
              <a:t>erosion in the quality of legal representation</a:t>
            </a:r>
            <a:r>
              <a:rPr lang="en-US" sz="2400" dirty="0" smtClean="0"/>
              <a:t> in Australia because of </a:t>
            </a:r>
            <a:r>
              <a:rPr lang="en-US" sz="2400" b="1" u="sng" dirty="0" smtClean="0">
                <a:solidFill>
                  <a:srgbClr val="FF0000"/>
                </a:solidFill>
              </a:rPr>
              <a:t>CUTS TO LEGAL AID FUNDING</a:t>
            </a:r>
          </a:p>
          <a:p>
            <a:endParaRPr lang="en-US" sz="2400" b="1" dirty="0" smtClean="0"/>
          </a:p>
          <a:p>
            <a:r>
              <a:rPr lang="en-US" sz="2400" dirty="0" smtClean="0"/>
              <a:t>This has had a </a:t>
            </a:r>
            <a:r>
              <a:rPr lang="en-US" sz="2400" b="1" u="sng" dirty="0" smtClean="0">
                <a:solidFill>
                  <a:srgbClr val="FF0000"/>
                </a:solidFill>
              </a:rPr>
              <a:t>serious impact on our justice system</a:t>
            </a:r>
            <a:r>
              <a:rPr lang="en-US" sz="2400" dirty="0" smtClean="0"/>
              <a:t> because:</a:t>
            </a:r>
          </a:p>
          <a:p>
            <a:endParaRPr lang="en-US" sz="2400" dirty="0" smtClean="0"/>
          </a:p>
          <a:p>
            <a:r>
              <a:rPr lang="en-US" sz="2400" dirty="0" smtClean="0"/>
              <a:t>	1. There is a rise in the number of people </a:t>
            </a:r>
            <a:r>
              <a:rPr lang="en-US" sz="2400" b="1" u="sng" dirty="0" smtClean="0">
                <a:solidFill>
                  <a:srgbClr val="FF0000"/>
                </a:solidFill>
              </a:rPr>
              <a:t>representing themselves</a:t>
            </a:r>
            <a:endParaRPr lang="en-US" sz="2400" dirty="0" smtClean="0"/>
          </a:p>
          <a:p>
            <a:r>
              <a:rPr lang="en-US" sz="2400" i="1" dirty="0" smtClean="0"/>
              <a:t>	</a:t>
            </a:r>
            <a:r>
              <a:rPr lang="en-US" sz="2400" dirty="0" smtClean="0"/>
              <a:t>2. There are </a:t>
            </a:r>
            <a:r>
              <a:rPr lang="en-US" sz="2400" b="1" u="sng" dirty="0" smtClean="0">
                <a:solidFill>
                  <a:srgbClr val="FF0000"/>
                </a:solidFill>
              </a:rPr>
              <a:t>less experienced lawyers taking Legal Aid cases</a:t>
            </a:r>
            <a:endParaRPr lang="en-US" sz="2400" dirty="0" smtClean="0"/>
          </a:p>
          <a:p>
            <a:r>
              <a:rPr lang="en-US" sz="2400" i="1" dirty="0" smtClean="0"/>
              <a:t>	</a:t>
            </a:r>
            <a:r>
              <a:rPr lang="en-US" sz="2400" dirty="0" smtClean="0"/>
              <a:t>3. Defendants are </a:t>
            </a:r>
            <a:r>
              <a:rPr lang="en-US" sz="2400" b="1" u="sng" dirty="0" smtClean="0">
                <a:solidFill>
                  <a:srgbClr val="FF0000"/>
                </a:solidFill>
              </a:rPr>
              <a:t>being pressured to plead guilty</a:t>
            </a:r>
            <a:r>
              <a:rPr lang="en-US" sz="2400" dirty="0" smtClean="0"/>
              <a:t> in order to get L.A</a:t>
            </a:r>
            <a:r>
              <a:rPr lang="en-US" sz="2400" i="1" dirty="0" smtClean="0"/>
              <a:t>	</a:t>
            </a:r>
            <a:r>
              <a:rPr lang="en-US" sz="2400" dirty="0" smtClean="0"/>
              <a:t>4. There are </a:t>
            </a:r>
            <a:r>
              <a:rPr lang="en-US" sz="2400" b="1" u="sng" dirty="0" smtClean="0">
                <a:solidFill>
                  <a:srgbClr val="FF0000"/>
                </a:solidFill>
              </a:rPr>
              <a:t>long delays</a:t>
            </a:r>
            <a:r>
              <a:rPr lang="en-US" sz="2400" dirty="0" smtClean="0"/>
              <a:t> in court, and </a:t>
            </a:r>
            <a:r>
              <a:rPr lang="en-US" sz="2400" b="1" u="sng" dirty="0" smtClean="0">
                <a:solidFill>
                  <a:srgbClr val="FF0000"/>
                </a:solidFill>
              </a:rPr>
              <a:t>cases go on for too long</a:t>
            </a:r>
            <a:endParaRPr lang="en-US" sz="24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6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LEGAL REPRESENTATION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027331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b="1" dirty="0" smtClean="0"/>
              <a:t>Including Legal Aid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2472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u="sng" dirty="0" smtClean="0">
                <a:solidFill>
                  <a:srgbClr val="0000FF"/>
                </a:solidFill>
              </a:rPr>
              <a:t>‘Crimes Against Justice’, </a:t>
            </a:r>
          </a:p>
          <a:p>
            <a:pPr algn="r"/>
            <a:r>
              <a:rPr lang="en-US" sz="2400" b="1" u="sng" dirty="0" smtClean="0">
                <a:solidFill>
                  <a:srgbClr val="0000FF"/>
                </a:solidFill>
              </a:rPr>
              <a:t>Lawyer’s Weekly (2012)</a:t>
            </a:r>
            <a:endParaRPr lang="en-US" sz="2400" b="1" i="1" u="sng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492896"/>
            <a:ext cx="9144000" cy="1754327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1"/>
                </a:solidFill>
              </a:rPr>
              <a:t>Almost 12,000 people were turned away </a:t>
            </a:r>
            <a:r>
              <a:rPr lang="en-US" sz="3600" dirty="0" smtClean="0">
                <a:solidFill>
                  <a:schemeClr val="bg1"/>
                </a:solidFill>
              </a:rPr>
              <a:t>from community legal services </a:t>
            </a:r>
            <a:r>
              <a:rPr lang="en-US" sz="3600" b="1" u="sng" dirty="0" smtClean="0">
                <a:solidFill>
                  <a:schemeClr val="bg1"/>
                </a:solidFill>
              </a:rPr>
              <a:t>because of the government’s lack of funding for Legal Aid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2212" y="1990392"/>
            <a:ext cx="7607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the government has kept </a:t>
            </a:r>
            <a:r>
              <a:rPr lang="en-US" sz="2400" b="1" u="sng" dirty="0" smtClean="0"/>
              <a:t>CUTTING</a:t>
            </a:r>
            <a:r>
              <a:rPr lang="en-US" sz="2400" dirty="0" smtClean="0"/>
              <a:t> Legal Aid’s </a:t>
            </a:r>
            <a:r>
              <a:rPr lang="en-US" sz="2400" b="1" u="sng" dirty="0" smtClean="0"/>
              <a:t>money</a:t>
            </a: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2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206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6702"/>
            <a:ext cx="8229600" cy="51894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dirty="0"/>
              <a:t>Question 1: How are lawyers meant to act according to the Solicitor's Rules 2013? </a:t>
            </a:r>
            <a:r>
              <a:rPr lang="en-AU" dirty="0" smtClean="0"/>
              <a:t>(slide 2)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pPr marL="0" indent="0">
              <a:buNone/>
            </a:pPr>
            <a:r>
              <a:rPr lang="en-AU" dirty="0"/>
              <a:t> Question 2: How does this affect their actions if their client told them that he/she was guilty</a:t>
            </a:r>
            <a:r>
              <a:rPr lang="en-AU" dirty="0" smtClean="0"/>
              <a:t>? (slide 3)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Question 3: In the textbook on page 58, it says (starts bottom left) "The High Court recognised this in a 1992 decision Dietrich v The Queen (1992) 177 CLR 292, which for the first time established a limited right to legal representation in Australia. What does this statement say about people's right to legal representation? Also see </a:t>
            </a:r>
            <a:r>
              <a:rPr lang="en-AU" dirty="0" smtClean="0"/>
              <a:t>slide </a:t>
            </a:r>
            <a:r>
              <a:rPr lang="en-AU" dirty="0"/>
              <a:t>4 of notes above.</a:t>
            </a:r>
          </a:p>
          <a:p>
            <a:pPr marL="0" indent="0">
              <a:buNone/>
            </a:pPr>
            <a:r>
              <a:rPr lang="en-AU" dirty="0"/>
              <a:t> Question 4: What happens if a defendant can't afford legal representation according to the Legal Aid Commission Act 1979 (NSW</a:t>
            </a:r>
            <a:r>
              <a:rPr lang="en-AU" dirty="0" smtClean="0"/>
              <a:t>)? (slide 5)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Question </a:t>
            </a:r>
            <a:r>
              <a:rPr lang="en-AU" dirty="0" smtClean="0"/>
              <a:t>5: </a:t>
            </a:r>
            <a:r>
              <a:rPr lang="en-AU" dirty="0"/>
              <a:t>What are the 3 tests to get Legal Aid? Do you have to satisfy all of them? (</a:t>
            </a:r>
            <a:r>
              <a:rPr lang="en-AU" dirty="0" smtClean="0"/>
              <a:t>slide 6)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Question </a:t>
            </a:r>
            <a:r>
              <a:rPr lang="en-AU" dirty="0" smtClean="0"/>
              <a:t>6: </a:t>
            </a:r>
            <a:r>
              <a:rPr lang="en-AU" dirty="0"/>
              <a:t>What is the state of Legal Aid in Australia according to Lawyer's </a:t>
            </a:r>
            <a:r>
              <a:rPr lang="en-AU" dirty="0" smtClean="0"/>
              <a:t>Weekly? </a:t>
            </a:r>
            <a:r>
              <a:rPr lang="en-AU" smtClean="0"/>
              <a:t>(slide 7-8)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Extension: What does this article say about legal representation </a:t>
            </a:r>
            <a:r>
              <a:rPr lang="en-AU" dirty="0">
                <a:hlinkClick r:id="rId2"/>
              </a:rPr>
              <a:t>http://www.smh.com.au/comment/cuts-to-legal-services-will-hurt-the-social-fabric-20160622-gpp26d.html</a:t>
            </a:r>
            <a:r>
              <a:rPr lang="en-AU" dirty="0"/>
              <a:t>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5996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0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7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6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59&quot;/&gt;&lt;/object&gt;&lt;object type=&quot;3&quot; unique_id=&quot;10011&quot;&gt;&lt;property id=&quot;20148&quot; value=&quot;5&quot;/&gt;&lt;property id=&quot;20300&quot; value=&quot;Slide 9 - &amp;quot;Questions&amp;quot;&quot;/&gt;&lt;property id=&quot;20307&quot; value=&quot;268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597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CEOP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Aziz, Yousif</cp:lastModifiedBy>
  <cp:revision>24</cp:revision>
  <dcterms:created xsi:type="dcterms:W3CDTF">2013-05-18T00:30:45Z</dcterms:created>
  <dcterms:modified xsi:type="dcterms:W3CDTF">2017-08-15T02:10:13Z</dcterms:modified>
</cp:coreProperties>
</file>