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61" r:id="rId5"/>
    <p:sldId id="256" r:id="rId6"/>
    <p:sldId id="257" r:id="rId7"/>
    <p:sldId id="262" r:id="rId8"/>
    <p:sldId id="263" r:id="rId9"/>
    <p:sldId id="264" r:id="rId10"/>
  </p:sldIdLst>
  <p:sldSz cx="6858000" cy="9144000" type="screen4x3"/>
  <p:notesSz cx="6858000" cy="91440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426" y="66"/>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AU"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83A6464C-5CB7-8045-8B30-0A4FAF31CB3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12342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3A6464C-5CB7-8045-8B30-0A4FAF31CB3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41029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3A6464C-5CB7-8045-8B30-0A4FAF31CB3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378621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3A6464C-5CB7-8045-8B30-0A4FAF31CB3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146994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83A6464C-5CB7-8045-8B30-0A4FAF31CB3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1767094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83A6464C-5CB7-8045-8B30-0A4FAF31CB38}"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254186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83A6464C-5CB7-8045-8B30-0A4FAF31CB38}" type="datetimeFigureOut">
              <a:rPr lang="en-US" smtClean="0"/>
              <a:t>8/15/2017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175176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83A6464C-5CB7-8045-8B30-0A4FAF31CB38}" type="datetimeFigureOut">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1081836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6464C-5CB7-8045-8B30-0A4FAF31CB38}" type="datetimeFigureOut">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1188239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3A6464C-5CB7-8045-8B30-0A4FAF31CB38}"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161337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3A6464C-5CB7-8045-8B30-0A4FAF31CB38}"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426B1-E209-D14C-9FB7-0C93ADF6B559}" type="slidenum">
              <a:rPr lang="en-US" smtClean="0"/>
              <a:t>‹#›</a:t>
            </a:fld>
            <a:endParaRPr lang="en-US"/>
          </a:p>
        </p:txBody>
      </p:sp>
    </p:spTree>
    <p:extLst>
      <p:ext uri="{BB962C8B-B14F-4D97-AF65-F5344CB8AC3E}">
        <p14:creationId xmlns:p14="http://schemas.microsoft.com/office/powerpoint/2010/main" val="183852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3A6464C-5CB7-8045-8B30-0A4FAF31CB38}" type="datetimeFigureOut">
              <a:rPr lang="en-US" smtClean="0"/>
              <a:t>8/15/2017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E2426B1-E209-D14C-9FB7-0C93ADF6B559}" type="slidenum">
              <a:rPr lang="en-US" smtClean="0"/>
              <a:t>‹#›</a:t>
            </a:fld>
            <a:endParaRPr lang="en-US"/>
          </a:p>
        </p:txBody>
      </p:sp>
    </p:spTree>
    <p:extLst>
      <p:ext uri="{BB962C8B-B14F-4D97-AF65-F5344CB8AC3E}">
        <p14:creationId xmlns:p14="http://schemas.microsoft.com/office/powerpoint/2010/main" val="2616726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 y="508000"/>
            <a:ext cx="1543050" cy="1077218"/>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BURDEN OF PROOF</a:t>
            </a:r>
          </a:p>
          <a:p>
            <a:pPr algn="ctr"/>
            <a:r>
              <a:rPr lang="en-US" sz="1600" b="1" dirty="0" smtClean="0"/>
              <a:t>STANDARD OF PROOF</a:t>
            </a:r>
            <a:endParaRPr lang="en-US" sz="1600" b="1" dirty="0"/>
          </a:p>
        </p:txBody>
      </p:sp>
      <p:sp>
        <p:nvSpPr>
          <p:cNvPr id="4" name="Rectangle 3"/>
          <p:cNvSpPr/>
          <p:nvPr/>
        </p:nvSpPr>
        <p:spPr>
          <a:xfrm>
            <a:off x="285750" y="2525792"/>
            <a:ext cx="6172200" cy="4154984"/>
          </a:xfrm>
          <a:prstGeom prst="rect">
            <a:avLst/>
          </a:prstGeom>
        </p:spPr>
        <p:txBody>
          <a:bodyPr wrap="square">
            <a:spAutoFit/>
          </a:bodyPr>
          <a:lstStyle/>
          <a:p>
            <a:r>
              <a:rPr lang="en-AU" sz="2400" dirty="0" smtClean="0">
                <a:solidFill>
                  <a:srgbClr val="000000"/>
                </a:solidFill>
              </a:rPr>
              <a:t>In a criminal case, it is the </a:t>
            </a:r>
            <a:r>
              <a:rPr lang="en-AU" sz="2400" b="1" u="sng" dirty="0" smtClean="0">
                <a:solidFill>
                  <a:srgbClr val="000000"/>
                </a:solidFill>
              </a:rPr>
              <a:t>prosecution/state/Crown/Regina/R</a:t>
            </a:r>
            <a:r>
              <a:rPr lang="en-AU" sz="2400" dirty="0" smtClean="0">
                <a:solidFill>
                  <a:srgbClr val="000000"/>
                </a:solidFill>
              </a:rPr>
              <a:t> that </a:t>
            </a:r>
            <a:r>
              <a:rPr lang="en-AU" sz="2400" b="1" u="sng" dirty="0" smtClean="0">
                <a:solidFill>
                  <a:srgbClr val="000000"/>
                </a:solidFill>
              </a:rPr>
              <a:t>has to prove</a:t>
            </a:r>
            <a:r>
              <a:rPr lang="en-AU" sz="2400" dirty="0" smtClean="0">
                <a:solidFill>
                  <a:srgbClr val="000000"/>
                </a:solidFill>
              </a:rPr>
              <a:t> that the person committed the crime.</a:t>
            </a:r>
          </a:p>
          <a:p>
            <a:endParaRPr lang="en-AU" sz="2400" dirty="0" smtClean="0">
              <a:solidFill>
                <a:srgbClr val="000000"/>
              </a:solidFill>
            </a:endParaRPr>
          </a:p>
          <a:p>
            <a:r>
              <a:rPr lang="en-AU" sz="2400" dirty="0" smtClean="0">
                <a:solidFill>
                  <a:srgbClr val="000000"/>
                </a:solidFill>
              </a:rPr>
              <a:t> If they say that a person is guilty of a crime, it is </a:t>
            </a:r>
            <a:r>
              <a:rPr lang="en-AU" sz="2400" b="1" i="1" dirty="0" smtClean="0">
                <a:solidFill>
                  <a:srgbClr val="000000"/>
                </a:solidFill>
              </a:rPr>
              <a:t>THEIR </a:t>
            </a:r>
            <a:r>
              <a:rPr lang="en-AU" sz="2400" dirty="0" smtClean="0">
                <a:solidFill>
                  <a:srgbClr val="000000"/>
                </a:solidFill>
              </a:rPr>
              <a:t>job to prove that the defendant </a:t>
            </a:r>
            <a:r>
              <a:rPr lang="en-AU" sz="2400" b="1" i="1" dirty="0" smtClean="0">
                <a:solidFill>
                  <a:srgbClr val="000000"/>
                </a:solidFill>
              </a:rPr>
              <a:t>DID </a:t>
            </a:r>
            <a:r>
              <a:rPr lang="en-AU" sz="2400" dirty="0" smtClean="0">
                <a:solidFill>
                  <a:srgbClr val="000000"/>
                </a:solidFill>
              </a:rPr>
              <a:t>commit the crime…</a:t>
            </a:r>
          </a:p>
          <a:p>
            <a:endParaRPr lang="en-AU" sz="2400" b="1" u="sng" dirty="0" smtClean="0">
              <a:solidFill>
                <a:srgbClr val="000000"/>
              </a:solidFill>
            </a:endParaRPr>
          </a:p>
          <a:p>
            <a:pPr algn="ctr"/>
            <a:r>
              <a:rPr lang="en-AU" sz="3600" b="1" u="sng" dirty="0" smtClean="0">
                <a:solidFill>
                  <a:srgbClr val="000000"/>
                </a:solidFill>
              </a:rPr>
              <a:t>It is </a:t>
            </a:r>
            <a:r>
              <a:rPr lang="en-AU" sz="3600" b="1" i="1" u="sng" dirty="0" smtClean="0">
                <a:solidFill>
                  <a:srgbClr val="000000"/>
                </a:solidFill>
              </a:rPr>
              <a:t>NOT</a:t>
            </a:r>
            <a:r>
              <a:rPr lang="en-AU" sz="3600" b="1" u="sng" dirty="0" smtClean="0">
                <a:solidFill>
                  <a:srgbClr val="000000"/>
                </a:solidFill>
              </a:rPr>
              <a:t> the defendant’s job to prove that he/she is not guilty!</a:t>
            </a:r>
            <a:r>
              <a:rPr lang="en-AU" sz="3600" dirty="0" smtClean="0">
                <a:solidFill>
                  <a:srgbClr val="000000"/>
                </a:solidFill>
              </a:rPr>
              <a:t> </a:t>
            </a:r>
            <a:endParaRPr lang="en-US" sz="3600" dirty="0">
              <a:solidFill>
                <a:srgbClr val="000000"/>
              </a:solidFill>
            </a:endParaRPr>
          </a:p>
        </p:txBody>
      </p:sp>
    </p:spTree>
    <p:extLst>
      <p:ext uri="{BB962C8B-B14F-4D97-AF65-F5344CB8AC3E}">
        <p14:creationId xmlns:p14="http://schemas.microsoft.com/office/powerpoint/2010/main" val="217491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 y="508000"/>
            <a:ext cx="1543050" cy="1077218"/>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BURDEN OF PROOF</a:t>
            </a:r>
          </a:p>
          <a:p>
            <a:pPr algn="ctr"/>
            <a:r>
              <a:rPr lang="en-US" sz="1600" b="1" dirty="0" smtClean="0"/>
              <a:t>STANDARD OF PROOF</a:t>
            </a:r>
            <a:endParaRPr lang="en-US" sz="1600" b="1" dirty="0"/>
          </a:p>
        </p:txBody>
      </p:sp>
      <p:sp>
        <p:nvSpPr>
          <p:cNvPr id="5" name="Rectangle 4"/>
          <p:cNvSpPr/>
          <p:nvPr/>
        </p:nvSpPr>
        <p:spPr>
          <a:xfrm>
            <a:off x="0" y="1219201"/>
            <a:ext cx="6858000" cy="1800493"/>
          </a:xfrm>
          <a:prstGeom prst="rect">
            <a:avLst/>
          </a:prstGeom>
        </p:spPr>
        <p:txBody>
          <a:bodyPr wrap="square" bIns="0">
            <a:spAutoFit/>
          </a:bodyPr>
          <a:lstStyle/>
          <a:p>
            <a:pPr algn="ctr"/>
            <a:r>
              <a:rPr lang="en-AU" dirty="0" smtClean="0"/>
              <a:t>The </a:t>
            </a:r>
            <a:r>
              <a:rPr lang="en-AU" b="1" dirty="0" smtClean="0"/>
              <a:t>proper </a:t>
            </a:r>
            <a:r>
              <a:rPr lang="en-AU" dirty="0" smtClean="0"/>
              <a:t>way of saying this is that </a:t>
            </a:r>
          </a:p>
          <a:p>
            <a:pPr algn="ctr"/>
            <a:r>
              <a:rPr lang="en-AU" sz="3900" b="1" u="sng" dirty="0" smtClean="0"/>
              <a:t>the prosecution </a:t>
            </a:r>
            <a:r>
              <a:rPr lang="en-AU" sz="3900" b="1" i="1" u="sng" dirty="0" smtClean="0"/>
              <a:t>bears</a:t>
            </a:r>
            <a:r>
              <a:rPr lang="en-AU" sz="3900" b="1" u="sng" dirty="0" smtClean="0"/>
              <a:t> the burden of proof</a:t>
            </a:r>
            <a:r>
              <a:rPr lang="en-AU" dirty="0" smtClean="0"/>
              <a:t> </a:t>
            </a:r>
          </a:p>
          <a:p>
            <a:pPr algn="ctr"/>
            <a:r>
              <a:rPr lang="en-AU" b="1" dirty="0" smtClean="0"/>
              <a:t>(“burden” meaning that it is </a:t>
            </a:r>
            <a:r>
              <a:rPr lang="en-AU" b="1" i="1" dirty="0" smtClean="0"/>
              <a:t>their job</a:t>
            </a:r>
            <a:r>
              <a:rPr lang="en-AU" b="1" dirty="0" smtClean="0"/>
              <a:t> AND </a:t>
            </a:r>
            <a:r>
              <a:rPr lang="en-AU" b="1" i="1" dirty="0" smtClean="0"/>
              <a:t>only their job</a:t>
            </a:r>
            <a:r>
              <a:rPr lang="en-AU" b="1" dirty="0" smtClean="0"/>
              <a:t>) </a:t>
            </a:r>
            <a:endParaRPr lang="en-US" b="1" dirty="0"/>
          </a:p>
        </p:txBody>
      </p:sp>
      <p:sp>
        <p:nvSpPr>
          <p:cNvPr id="6" name="Rectangle 5"/>
          <p:cNvSpPr/>
          <p:nvPr/>
        </p:nvSpPr>
        <p:spPr>
          <a:xfrm>
            <a:off x="2400300" y="3048000"/>
            <a:ext cx="4400550" cy="4555093"/>
          </a:xfrm>
          <a:prstGeom prst="rect">
            <a:avLst/>
          </a:prstGeom>
        </p:spPr>
        <p:txBody>
          <a:bodyPr wrap="square">
            <a:spAutoFit/>
          </a:bodyPr>
          <a:lstStyle/>
          <a:p>
            <a:r>
              <a:rPr lang="en-AU" sz="3600" dirty="0" smtClean="0"/>
              <a:t>So, yes, the defendant could sit in complete silence through their entire trial and still be found </a:t>
            </a:r>
            <a:r>
              <a:rPr lang="en-AU" sz="3600" b="1" u="sng" dirty="0" smtClean="0"/>
              <a:t>not guilty if the prosecution did not prove that he/she was guilty</a:t>
            </a:r>
            <a:r>
              <a:rPr lang="en-AU" sz="3600" dirty="0" smtClean="0"/>
              <a:t>. </a:t>
            </a:r>
            <a:endParaRPr lang="en-US" sz="3600" dirty="0"/>
          </a:p>
        </p:txBody>
      </p:sp>
      <p:pic>
        <p:nvPicPr>
          <p:cNvPr id="7" name="Picture 6"/>
          <p:cNvPicPr>
            <a:picLocks noChangeAspect="1"/>
          </p:cNvPicPr>
          <p:nvPr/>
        </p:nvPicPr>
        <p:blipFill>
          <a:blip r:embed="rId2"/>
          <a:stretch>
            <a:fillRect/>
          </a:stretch>
        </p:blipFill>
        <p:spPr>
          <a:xfrm>
            <a:off x="296253" y="3149601"/>
            <a:ext cx="2025149" cy="4419839"/>
          </a:xfrm>
          <a:prstGeom prst="rect">
            <a:avLst/>
          </a:prstGeom>
        </p:spPr>
      </p:pic>
      <p:sp>
        <p:nvSpPr>
          <p:cNvPr id="8" name="TextBox 7"/>
          <p:cNvSpPr txBox="1"/>
          <p:nvPr/>
        </p:nvSpPr>
        <p:spPr>
          <a:xfrm>
            <a:off x="296253" y="7493001"/>
            <a:ext cx="2025149" cy="1338828"/>
          </a:xfrm>
          <a:prstGeom prst="rect">
            <a:avLst/>
          </a:prstGeom>
          <a:noFill/>
        </p:spPr>
        <p:txBody>
          <a:bodyPr wrap="square" bIns="0" rtlCol="0">
            <a:spAutoFit/>
          </a:bodyPr>
          <a:lstStyle/>
          <a:p>
            <a:pPr algn="ctr"/>
            <a:r>
              <a:rPr lang="en-US" sz="1400" i="1" dirty="0" smtClean="0"/>
              <a:t>To “bear” a burden means to (metaphorically) carry it on your shoulders – you carry that burden, and ONLY you</a:t>
            </a:r>
            <a:endParaRPr lang="en-US" sz="1400" i="1" dirty="0"/>
          </a:p>
        </p:txBody>
      </p:sp>
    </p:spTree>
    <p:extLst>
      <p:ext uri="{BB962C8B-B14F-4D97-AF65-F5344CB8AC3E}">
        <p14:creationId xmlns:p14="http://schemas.microsoft.com/office/powerpoint/2010/main" val="269374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 y="508000"/>
            <a:ext cx="1543050" cy="1077218"/>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BURDEN OF PROOF</a:t>
            </a:r>
          </a:p>
          <a:p>
            <a:pPr algn="ctr"/>
            <a:r>
              <a:rPr lang="en-US" sz="1600" b="1" dirty="0" smtClean="0"/>
              <a:t>STANDARD OF PROOF</a:t>
            </a:r>
            <a:endParaRPr lang="en-US" sz="1600" b="1" dirty="0"/>
          </a:p>
        </p:txBody>
      </p:sp>
      <p:sp>
        <p:nvSpPr>
          <p:cNvPr id="7" name="Rectangle 6"/>
          <p:cNvSpPr/>
          <p:nvPr/>
        </p:nvSpPr>
        <p:spPr>
          <a:xfrm>
            <a:off x="1085850" y="2447688"/>
            <a:ext cx="4800600" cy="1661994"/>
          </a:xfrm>
          <a:prstGeom prst="rect">
            <a:avLst/>
          </a:prstGeom>
        </p:spPr>
        <p:txBody>
          <a:bodyPr wrap="square" lIns="0" tIns="0" rIns="0" bIns="0">
            <a:spAutoFit/>
          </a:bodyPr>
          <a:lstStyle/>
          <a:p>
            <a:pPr algn="ctr"/>
            <a:r>
              <a:rPr lang="en-US" dirty="0" smtClean="0"/>
              <a:t>The </a:t>
            </a:r>
            <a:r>
              <a:rPr lang="en-US" b="1" dirty="0" smtClean="0"/>
              <a:t>prosecution </a:t>
            </a:r>
            <a:r>
              <a:rPr lang="en-US" dirty="0" smtClean="0"/>
              <a:t>has to prove the </a:t>
            </a:r>
            <a:r>
              <a:rPr lang="en-US" b="1" dirty="0" smtClean="0"/>
              <a:t>defendant </a:t>
            </a:r>
            <a:r>
              <a:rPr lang="en-US" dirty="0" smtClean="0"/>
              <a:t>is </a:t>
            </a:r>
            <a:r>
              <a:rPr lang="en-US" b="1" u="sng" dirty="0" smtClean="0"/>
              <a:t>guilty </a:t>
            </a:r>
          </a:p>
          <a:p>
            <a:pPr algn="ctr"/>
            <a:r>
              <a:rPr lang="en-US" sz="3600" b="1" u="sng" dirty="0" smtClean="0">
                <a:solidFill>
                  <a:srgbClr val="000000"/>
                </a:solidFill>
              </a:rPr>
              <a:t>BEYOND a REASONABLE DOUBT</a:t>
            </a:r>
            <a:r>
              <a:rPr lang="en-AU" sz="3600" dirty="0" smtClean="0">
                <a:solidFill>
                  <a:srgbClr val="000000"/>
                </a:solidFill>
              </a:rPr>
              <a:t> </a:t>
            </a:r>
            <a:endParaRPr lang="en-US" sz="3600" dirty="0">
              <a:solidFill>
                <a:srgbClr val="000000"/>
              </a:solidFill>
            </a:endParaRPr>
          </a:p>
        </p:txBody>
      </p:sp>
      <p:sp>
        <p:nvSpPr>
          <p:cNvPr id="8" name="Rectangle 7"/>
          <p:cNvSpPr/>
          <p:nvPr/>
        </p:nvSpPr>
        <p:spPr>
          <a:xfrm>
            <a:off x="1028700" y="4258946"/>
            <a:ext cx="4857750" cy="1015663"/>
          </a:xfrm>
          <a:prstGeom prst="rect">
            <a:avLst/>
          </a:prstGeom>
        </p:spPr>
        <p:txBody>
          <a:bodyPr wrap="square" lIns="0" tIns="0" rIns="0" bIns="0">
            <a:spAutoFit/>
          </a:bodyPr>
          <a:lstStyle/>
          <a:p>
            <a:pPr algn="ctr"/>
            <a:r>
              <a:rPr lang="en-US" sz="2400" i="1" dirty="0" smtClean="0"/>
              <a:t>This is the </a:t>
            </a:r>
            <a:r>
              <a:rPr lang="en-US" sz="2400" b="1" i="1" u="sng" dirty="0" smtClean="0"/>
              <a:t>STANDARD of proof</a:t>
            </a:r>
            <a:r>
              <a:rPr lang="en-US" sz="2400" dirty="0" smtClean="0"/>
              <a:t> </a:t>
            </a:r>
            <a:r>
              <a:rPr lang="en-US" sz="2400" i="1" dirty="0" smtClean="0"/>
              <a:t>for criminal cases </a:t>
            </a:r>
          </a:p>
          <a:p>
            <a:pPr algn="ctr"/>
            <a:r>
              <a:rPr lang="en-US" i="1" dirty="0" smtClean="0"/>
              <a:t>(standard = how well you can prove it)</a:t>
            </a:r>
            <a:r>
              <a:rPr lang="en-AU" i="1" dirty="0" smtClean="0"/>
              <a:t> </a:t>
            </a:r>
            <a:endParaRPr lang="en-US" i="1" dirty="0"/>
          </a:p>
        </p:txBody>
      </p:sp>
      <p:sp>
        <p:nvSpPr>
          <p:cNvPr id="9" name="Rectangle 8"/>
          <p:cNvSpPr/>
          <p:nvPr/>
        </p:nvSpPr>
        <p:spPr>
          <a:xfrm>
            <a:off x="0" y="5831920"/>
            <a:ext cx="6858000" cy="2492990"/>
          </a:xfrm>
          <a:prstGeom prst="rect">
            <a:avLst/>
          </a:prstGeom>
        </p:spPr>
        <p:txBody>
          <a:bodyPr wrap="square">
            <a:spAutoFit/>
          </a:bodyPr>
          <a:lstStyle/>
          <a:p>
            <a:pPr algn="ctr"/>
            <a:r>
              <a:rPr lang="en-US" sz="2400" dirty="0" smtClean="0"/>
              <a:t>All this means is that they have to prove to the jury that you are guilty </a:t>
            </a:r>
          </a:p>
          <a:p>
            <a:pPr algn="ctr"/>
            <a:r>
              <a:rPr lang="en-US" sz="3600" b="1" u="sng" dirty="0" smtClean="0"/>
              <a:t>so that there is no reasonable/sensible reason that the jury could NOT find you guilty</a:t>
            </a:r>
            <a:r>
              <a:rPr lang="en-AU" sz="3600" dirty="0" smtClean="0"/>
              <a:t> </a:t>
            </a:r>
            <a:endParaRPr lang="en-US" sz="3600" dirty="0"/>
          </a:p>
        </p:txBody>
      </p:sp>
    </p:spTree>
    <p:extLst>
      <p:ext uri="{BB962C8B-B14F-4D97-AF65-F5344CB8AC3E}">
        <p14:creationId xmlns:p14="http://schemas.microsoft.com/office/powerpoint/2010/main" val="1831723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421194"/>
            <a:ext cx="6858000" cy="1589207"/>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285750" y="508000"/>
            <a:ext cx="1543050" cy="1077218"/>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BURDEN OF PROOF</a:t>
            </a:r>
          </a:p>
          <a:p>
            <a:pPr algn="ctr"/>
            <a:r>
              <a:rPr lang="en-US" sz="1600" b="1" dirty="0" smtClean="0"/>
              <a:t>STANDARD OF PROOF</a:t>
            </a:r>
            <a:endParaRPr lang="en-US" sz="1600" b="1" dirty="0"/>
          </a:p>
        </p:txBody>
      </p:sp>
      <p:sp>
        <p:nvSpPr>
          <p:cNvPr id="6" name="Rectangle 5"/>
          <p:cNvSpPr/>
          <p:nvPr/>
        </p:nvSpPr>
        <p:spPr>
          <a:xfrm>
            <a:off x="0" y="1422400"/>
            <a:ext cx="6858000" cy="523220"/>
          </a:xfrm>
          <a:prstGeom prst="rect">
            <a:avLst/>
          </a:prstGeom>
        </p:spPr>
        <p:txBody>
          <a:bodyPr wrap="square">
            <a:spAutoFit/>
          </a:bodyPr>
          <a:lstStyle/>
          <a:p>
            <a:r>
              <a:rPr lang="en-US" sz="2800" dirty="0" smtClean="0"/>
              <a:t>An </a:t>
            </a:r>
            <a:r>
              <a:rPr lang="en-US" sz="2800" b="1" u="sng" dirty="0" smtClean="0"/>
              <a:t>example</a:t>
            </a:r>
            <a:r>
              <a:rPr lang="en-US" sz="2800" dirty="0" smtClean="0"/>
              <a:t> of a </a:t>
            </a:r>
            <a:r>
              <a:rPr lang="en-US" sz="2800" b="1" u="sng" dirty="0" smtClean="0">
                <a:ln>
                  <a:solidFill>
                    <a:srgbClr val="000000"/>
                  </a:solidFill>
                </a:ln>
                <a:solidFill>
                  <a:srgbClr val="008000"/>
                </a:solidFill>
              </a:rPr>
              <a:t>reasonable</a:t>
            </a:r>
            <a:r>
              <a:rPr lang="en-US" sz="2800" dirty="0" smtClean="0"/>
              <a:t> doubt:</a:t>
            </a:r>
            <a:endParaRPr lang="en-US" sz="2800" dirty="0"/>
          </a:p>
        </p:txBody>
      </p:sp>
      <p:sp>
        <p:nvSpPr>
          <p:cNvPr id="10" name="Rectangle 9"/>
          <p:cNvSpPr/>
          <p:nvPr/>
        </p:nvSpPr>
        <p:spPr>
          <a:xfrm>
            <a:off x="171450" y="2438400"/>
            <a:ext cx="6400800" cy="2215992"/>
          </a:xfrm>
          <a:prstGeom prst="rect">
            <a:avLst/>
          </a:prstGeom>
        </p:spPr>
        <p:txBody>
          <a:bodyPr wrap="square" lIns="0" tIns="0" rIns="0" bIns="0">
            <a:spAutoFit/>
          </a:bodyPr>
          <a:lstStyle/>
          <a:p>
            <a:r>
              <a:rPr lang="en-US" i="1" dirty="0" smtClean="0"/>
              <a:t>The only witness at your murder trial first said that she saw you at the scene of the crime. </a:t>
            </a:r>
          </a:p>
          <a:p>
            <a:endParaRPr lang="en-US" i="1" dirty="0" smtClean="0"/>
          </a:p>
          <a:p>
            <a:r>
              <a:rPr lang="en-US" i="1" dirty="0" smtClean="0"/>
              <a:t>While she is being questioned on the witness stand, she says that her eyesight is actually quite bad at the time of night that she thought she saw you and that she had been smoking marijuana at the time. </a:t>
            </a:r>
          </a:p>
          <a:p>
            <a:endParaRPr lang="en-US" i="1" dirty="0" smtClean="0"/>
          </a:p>
          <a:p>
            <a:r>
              <a:rPr lang="en-US" i="1" dirty="0" smtClean="0"/>
              <a:t>She still seems quite sure it was you though.</a:t>
            </a:r>
            <a:r>
              <a:rPr lang="en-AU" i="1" dirty="0" smtClean="0"/>
              <a:t> </a:t>
            </a:r>
            <a:endParaRPr lang="en-US" i="1" dirty="0"/>
          </a:p>
        </p:txBody>
      </p:sp>
      <p:sp>
        <p:nvSpPr>
          <p:cNvPr id="11" name="Rectangle 10"/>
          <p:cNvSpPr/>
          <p:nvPr/>
        </p:nvSpPr>
        <p:spPr>
          <a:xfrm>
            <a:off x="0" y="5486400"/>
            <a:ext cx="5933861" cy="523220"/>
          </a:xfrm>
          <a:prstGeom prst="rect">
            <a:avLst/>
          </a:prstGeom>
        </p:spPr>
        <p:txBody>
          <a:bodyPr wrap="none">
            <a:spAutoFit/>
          </a:bodyPr>
          <a:lstStyle/>
          <a:p>
            <a:r>
              <a:rPr lang="en-US" sz="2800" dirty="0" smtClean="0">
                <a:solidFill>
                  <a:srgbClr val="FFFFFF"/>
                </a:solidFill>
              </a:rPr>
              <a:t>An </a:t>
            </a:r>
            <a:r>
              <a:rPr lang="en-US" sz="2800" b="1" u="sng" dirty="0" smtClean="0">
                <a:solidFill>
                  <a:srgbClr val="FFFFFF"/>
                </a:solidFill>
              </a:rPr>
              <a:t>example</a:t>
            </a:r>
            <a:r>
              <a:rPr lang="en-US" sz="2800" dirty="0" smtClean="0">
                <a:solidFill>
                  <a:srgbClr val="FFFFFF"/>
                </a:solidFill>
              </a:rPr>
              <a:t> of an </a:t>
            </a:r>
            <a:r>
              <a:rPr lang="en-US" sz="2800" b="1" u="sng" dirty="0" smtClean="0">
                <a:ln>
                  <a:solidFill>
                    <a:srgbClr val="FFFFFF"/>
                  </a:solidFill>
                </a:ln>
                <a:solidFill>
                  <a:srgbClr val="FF0000"/>
                </a:solidFill>
              </a:rPr>
              <a:t>unreasonable</a:t>
            </a:r>
            <a:r>
              <a:rPr lang="en-US" sz="2800" dirty="0" smtClean="0"/>
              <a:t> </a:t>
            </a:r>
            <a:r>
              <a:rPr lang="en-US" sz="2800" dirty="0" smtClean="0">
                <a:solidFill>
                  <a:srgbClr val="FFFFFF"/>
                </a:solidFill>
              </a:rPr>
              <a:t>doubt:</a:t>
            </a:r>
            <a:r>
              <a:rPr lang="en-AU" sz="2800" dirty="0" smtClean="0"/>
              <a:t> </a:t>
            </a:r>
            <a:endParaRPr lang="en-US" sz="2800" dirty="0"/>
          </a:p>
        </p:txBody>
      </p:sp>
      <p:sp>
        <p:nvSpPr>
          <p:cNvPr id="12" name="Rectangle 11"/>
          <p:cNvSpPr/>
          <p:nvPr/>
        </p:nvSpPr>
        <p:spPr>
          <a:xfrm>
            <a:off x="171450" y="6400801"/>
            <a:ext cx="6409015" cy="553998"/>
          </a:xfrm>
          <a:prstGeom prst="rect">
            <a:avLst/>
          </a:prstGeom>
        </p:spPr>
        <p:txBody>
          <a:bodyPr wrap="square" lIns="0" tIns="0" rIns="0" bIns="0">
            <a:spAutoFit/>
          </a:bodyPr>
          <a:lstStyle/>
          <a:p>
            <a:r>
              <a:rPr lang="en-US" i="1" dirty="0" smtClean="0">
                <a:solidFill>
                  <a:srgbClr val="FFFFFF"/>
                </a:solidFill>
              </a:rPr>
              <a:t>Your lawyer tells the jury that you were abducted by aliens on the night of the crime</a:t>
            </a:r>
            <a:r>
              <a:rPr lang="en-AU" i="1" dirty="0" smtClean="0">
                <a:solidFill>
                  <a:srgbClr val="FFFFFF"/>
                </a:solidFill>
              </a:rPr>
              <a:t> </a:t>
            </a:r>
            <a:endParaRPr lang="en-US" i="1" dirty="0">
              <a:solidFill>
                <a:srgbClr val="FFFFFF"/>
              </a:solidFill>
            </a:endParaRPr>
          </a:p>
        </p:txBody>
      </p:sp>
      <p:sp>
        <p:nvSpPr>
          <p:cNvPr id="13" name="Rectangle 12"/>
          <p:cNvSpPr/>
          <p:nvPr/>
        </p:nvSpPr>
        <p:spPr>
          <a:xfrm>
            <a:off x="0" y="7075608"/>
            <a:ext cx="6858000" cy="1231106"/>
          </a:xfrm>
          <a:prstGeom prst="rect">
            <a:avLst/>
          </a:prstGeom>
        </p:spPr>
        <p:txBody>
          <a:bodyPr wrap="square">
            <a:spAutoFit/>
          </a:bodyPr>
          <a:lstStyle/>
          <a:p>
            <a:pPr algn="ctr"/>
            <a:r>
              <a:rPr lang="en-US" dirty="0" smtClean="0"/>
              <a:t>So, we try to avoid using percentages in Legal Studies, but the jury </a:t>
            </a:r>
            <a:r>
              <a:rPr lang="en-US" sz="2800" b="1" u="sng" dirty="0" smtClean="0">
                <a:ln>
                  <a:solidFill>
                    <a:srgbClr val="000000"/>
                  </a:solidFill>
                </a:ln>
                <a:solidFill>
                  <a:srgbClr val="FF0000"/>
                </a:solidFill>
              </a:rPr>
              <a:t>has to be 100% sure it was you</a:t>
            </a:r>
            <a:r>
              <a:rPr lang="en-US" dirty="0" smtClean="0"/>
              <a:t>. There </a:t>
            </a:r>
            <a:r>
              <a:rPr lang="en-US" sz="2800" b="1" u="sng" dirty="0" smtClean="0">
                <a:ln>
                  <a:solidFill>
                    <a:srgbClr val="000000"/>
                  </a:solidFill>
                </a:ln>
                <a:solidFill>
                  <a:srgbClr val="FF0000"/>
                </a:solidFill>
              </a:rPr>
              <a:t>can’t be ANY </a:t>
            </a:r>
            <a:r>
              <a:rPr lang="en-US" sz="2800" b="1" i="1" u="sng" dirty="0" smtClean="0">
                <a:ln>
                  <a:solidFill>
                    <a:srgbClr val="000000"/>
                  </a:solidFill>
                </a:ln>
                <a:solidFill>
                  <a:srgbClr val="FF0000"/>
                </a:solidFill>
              </a:rPr>
              <a:t>reasonable</a:t>
            </a:r>
            <a:r>
              <a:rPr lang="en-US" sz="2800" b="1" u="sng" dirty="0" smtClean="0">
                <a:ln>
                  <a:solidFill>
                    <a:srgbClr val="000000"/>
                  </a:solidFill>
                </a:ln>
                <a:solidFill>
                  <a:srgbClr val="FF0000"/>
                </a:solidFill>
              </a:rPr>
              <a:t> doubt</a:t>
            </a:r>
            <a:r>
              <a:rPr lang="en-US" dirty="0" smtClean="0"/>
              <a:t> in their heads that it was you.</a:t>
            </a:r>
            <a:endParaRPr lang="en-US" dirty="0"/>
          </a:p>
        </p:txBody>
      </p:sp>
    </p:spTree>
    <p:extLst>
      <p:ext uri="{BB962C8B-B14F-4D97-AF65-F5344CB8AC3E}">
        <p14:creationId xmlns:p14="http://schemas.microsoft.com/office/powerpoint/2010/main" val="33302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6" grpId="0"/>
      <p:bldP spid="10" grpId="0" build="p"/>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 y="508000"/>
            <a:ext cx="1543050" cy="1077218"/>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BURDEN OF PROOF</a:t>
            </a:r>
          </a:p>
          <a:p>
            <a:pPr algn="ctr"/>
            <a:r>
              <a:rPr lang="en-US" sz="1600" b="1" dirty="0" smtClean="0"/>
              <a:t>STANDARD OF PROOF</a:t>
            </a:r>
            <a:endParaRPr lang="en-US" sz="1600" b="1" dirty="0"/>
          </a:p>
        </p:txBody>
      </p:sp>
      <p:sp>
        <p:nvSpPr>
          <p:cNvPr id="4" name="TextBox 3"/>
          <p:cNvSpPr txBox="1"/>
          <p:nvPr/>
        </p:nvSpPr>
        <p:spPr>
          <a:xfrm>
            <a:off x="1543050" y="2555776"/>
            <a:ext cx="5314950" cy="830997"/>
          </a:xfrm>
          <a:prstGeom prst="rect">
            <a:avLst/>
          </a:prstGeom>
          <a:noFill/>
        </p:spPr>
        <p:txBody>
          <a:bodyPr wrap="square" rtlCol="0">
            <a:spAutoFit/>
          </a:bodyPr>
          <a:lstStyle/>
          <a:p>
            <a:r>
              <a:rPr lang="en-US" sz="2200" b="1" i="1" u="sng" dirty="0" smtClean="0"/>
              <a:t>WHO</a:t>
            </a:r>
            <a:r>
              <a:rPr lang="en-US" sz="2200" b="1" dirty="0" smtClean="0"/>
              <a:t> </a:t>
            </a:r>
            <a:r>
              <a:rPr lang="en-US" sz="2200" dirty="0" smtClean="0"/>
              <a:t>needs to prove their side of the case?</a:t>
            </a:r>
          </a:p>
          <a:p>
            <a:endParaRPr lang="en-US" sz="2600" dirty="0" smtClean="0"/>
          </a:p>
        </p:txBody>
      </p:sp>
      <p:sp>
        <p:nvSpPr>
          <p:cNvPr id="5" name="Rectangle 4"/>
          <p:cNvSpPr/>
          <p:nvPr/>
        </p:nvSpPr>
        <p:spPr>
          <a:xfrm>
            <a:off x="1754814" y="5724129"/>
            <a:ext cx="5103186" cy="892552"/>
          </a:xfrm>
          <a:prstGeom prst="rect">
            <a:avLst/>
          </a:prstGeom>
        </p:spPr>
        <p:txBody>
          <a:bodyPr wrap="square">
            <a:spAutoFit/>
          </a:bodyPr>
          <a:lstStyle/>
          <a:p>
            <a:r>
              <a:rPr lang="en-US" sz="2600" b="1" i="1" u="sng" dirty="0" smtClean="0"/>
              <a:t>HOW WELL</a:t>
            </a:r>
            <a:r>
              <a:rPr lang="en-US" sz="2600" b="1" dirty="0" smtClean="0"/>
              <a:t> </a:t>
            </a:r>
            <a:r>
              <a:rPr lang="en-US" sz="2600" dirty="0" smtClean="0"/>
              <a:t>do they have to prove it?</a:t>
            </a:r>
            <a:endParaRPr lang="en-US" sz="2600" dirty="0"/>
          </a:p>
        </p:txBody>
      </p:sp>
      <p:sp>
        <p:nvSpPr>
          <p:cNvPr id="6" name="TextBox 5"/>
          <p:cNvSpPr txBox="1"/>
          <p:nvPr/>
        </p:nvSpPr>
        <p:spPr>
          <a:xfrm>
            <a:off x="1543050" y="3139985"/>
            <a:ext cx="4947758" cy="830997"/>
          </a:xfrm>
          <a:prstGeom prst="rect">
            <a:avLst/>
          </a:prstGeom>
          <a:noFill/>
        </p:spPr>
        <p:txBody>
          <a:bodyPr wrap="square" rtlCol="0">
            <a:spAutoFit/>
          </a:bodyPr>
          <a:lstStyle/>
          <a:p>
            <a:pPr algn="r"/>
            <a:r>
              <a:rPr lang="en-US" sz="2400" dirty="0" smtClean="0"/>
              <a:t>The </a:t>
            </a:r>
            <a:r>
              <a:rPr lang="en-US" sz="2400" b="1" u="sng" dirty="0" smtClean="0"/>
              <a:t>PROSECUTION</a:t>
            </a:r>
            <a:r>
              <a:rPr lang="en-US" sz="2400" dirty="0" smtClean="0"/>
              <a:t> ‘bears’ the burden of proof</a:t>
            </a:r>
            <a:endParaRPr lang="en-US" sz="2400" b="1" dirty="0"/>
          </a:p>
        </p:txBody>
      </p:sp>
      <p:sp>
        <p:nvSpPr>
          <p:cNvPr id="7" name="TextBox 6"/>
          <p:cNvSpPr txBox="1"/>
          <p:nvPr/>
        </p:nvSpPr>
        <p:spPr>
          <a:xfrm>
            <a:off x="3167495" y="6300193"/>
            <a:ext cx="3699300" cy="461665"/>
          </a:xfrm>
          <a:prstGeom prst="rect">
            <a:avLst/>
          </a:prstGeom>
          <a:noFill/>
        </p:spPr>
        <p:txBody>
          <a:bodyPr wrap="none" rtlCol="0">
            <a:spAutoFit/>
          </a:bodyPr>
          <a:lstStyle/>
          <a:p>
            <a:pPr algn="r"/>
            <a:r>
              <a:rPr lang="en-US" sz="2400" b="1" u="sng" dirty="0" smtClean="0"/>
              <a:t>Beyond a reasonable doubt</a:t>
            </a:r>
            <a:endParaRPr lang="en-US" sz="2400" u="sng" dirty="0"/>
          </a:p>
        </p:txBody>
      </p:sp>
      <p:sp>
        <p:nvSpPr>
          <p:cNvPr id="8" name="TextBox 7"/>
          <p:cNvSpPr txBox="1"/>
          <p:nvPr/>
        </p:nvSpPr>
        <p:spPr>
          <a:xfrm>
            <a:off x="0" y="2639399"/>
            <a:ext cx="1543050" cy="769441"/>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2800" b="1" u="sng" dirty="0" smtClean="0"/>
              <a:t>BURDEN </a:t>
            </a:r>
          </a:p>
          <a:p>
            <a:pPr algn="ctr"/>
            <a:r>
              <a:rPr lang="en-US" sz="1600" b="1" dirty="0" smtClean="0"/>
              <a:t>OF PROOF</a:t>
            </a:r>
          </a:p>
        </p:txBody>
      </p:sp>
      <p:sp>
        <p:nvSpPr>
          <p:cNvPr id="9" name="TextBox 8"/>
          <p:cNvSpPr txBox="1"/>
          <p:nvPr/>
        </p:nvSpPr>
        <p:spPr>
          <a:xfrm>
            <a:off x="0" y="5780621"/>
            <a:ext cx="1754814" cy="830997"/>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2400" b="1" u="sng" dirty="0" smtClean="0"/>
              <a:t>STANDARD</a:t>
            </a:r>
            <a:r>
              <a:rPr lang="en-US" sz="3200" b="1" u="sng" dirty="0" smtClean="0"/>
              <a:t> </a:t>
            </a:r>
          </a:p>
          <a:p>
            <a:pPr algn="ctr"/>
            <a:r>
              <a:rPr lang="en-US" sz="1600" b="1" dirty="0" smtClean="0"/>
              <a:t>OF PROOF</a:t>
            </a:r>
            <a:endParaRPr lang="en-US" sz="1600" b="1" dirty="0"/>
          </a:p>
        </p:txBody>
      </p:sp>
      <p:sp>
        <p:nvSpPr>
          <p:cNvPr id="10" name="Rectangle 9"/>
          <p:cNvSpPr/>
          <p:nvPr/>
        </p:nvSpPr>
        <p:spPr>
          <a:xfrm>
            <a:off x="0" y="2669790"/>
            <a:ext cx="6858000" cy="1293048"/>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0" y="5780620"/>
            <a:ext cx="6858000" cy="1323439"/>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69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 y="508000"/>
            <a:ext cx="1543050" cy="1077218"/>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BURDEN OF PROOF</a:t>
            </a:r>
          </a:p>
          <a:p>
            <a:pPr algn="ctr"/>
            <a:r>
              <a:rPr lang="en-US" sz="1600" b="1" dirty="0" smtClean="0"/>
              <a:t>STANDARD OF PROOF</a:t>
            </a:r>
            <a:endParaRPr lang="en-US" sz="1600" b="1" dirty="0"/>
          </a:p>
        </p:txBody>
      </p:sp>
      <p:sp>
        <p:nvSpPr>
          <p:cNvPr id="6" name="Rectangle 5"/>
          <p:cNvSpPr/>
          <p:nvPr/>
        </p:nvSpPr>
        <p:spPr>
          <a:xfrm>
            <a:off x="0" y="1287702"/>
            <a:ext cx="6858000" cy="7920116"/>
          </a:xfrm>
          <a:prstGeom prst="rect">
            <a:avLst/>
          </a:prstGeom>
        </p:spPr>
        <p:txBody>
          <a:bodyPr wrap="square">
            <a:spAutoFit/>
          </a:bodyPr>
          <a:lstStyle/>
          <a:p>
            <a:r>
              <a:rPr lang="en-US" sz="3200" b="1" u="sng" dirty="0" smtClean="0">
                <a:solidFill>
                  <a:srgbClr val="FF0000"/>
                </a:solidFill>
              </a:rPr>
              <a:t>NEW PROBLEM</a:t>
            </a:r>
            <a:r>
              <a:rPr lang="en-US" sz="3200" dirty="0" smtClean="0"/>
              <a:t>:</a:t>
            </a:r>
          </a:p>
          <a:p>
            <a:pPr algn="ctr"/>
            <a:endParaRPr lang="en-US" sz="1200" b="1" u="sng" dirty="0" smtClean="0">
              <a:solidFill>
                <a:srgbClr val="0000FF"/>
              </a:solidFill>
            </a:endParaRPr>
          </a:p>
          <a:p>
            <a:pPr algn="ctr"/>
            <a:r>
              <a:rPr lang="en-US" sz="3200" b="1" u="sng" dirty="0" smtClean="0">
                <a:solidFill>
                  <a:srgbClr val="0000FF"/>
                </a:solidFill>
              </a:rPr>
              <a:t>Evidence </a:t>
            </a:r>
            <a:r>
              <a:rPr lang="en-US" sz="3200" b="1" u="sng" dirty="0" smtClean="0">
                <a:solidFill>
                  <a:srgbClr val="FF00FF"/>
                </a:solidFill>
              </a:rPr>
              <a:t>Amendment (Evidence of Silence)</a:t>
            </a:r>
            <a:r>
              <a:rPr lang="en-US" sz="3200" b="1" u="sng" dirty="0" smtClean="0">
                <a:solidFill>
                  <a:srgbClr val="0000FF"/>
                </a:solidFill>
              </a:rPr>
              <a:t> Act </a:t>
            </a:r>
            <a:r>
              <a:rPr lang="en-US" sz="3200" b="1" u="sng" dirty="0" smtClean="0">
                <a:solidFill>
                  <a:srgbClr val="FF00FF"/>
                </a:solidFill>
              </a:rPr>
              <a:t>2013</a:t>
            </a:r>
          </a:p>
          <a:p>
            <a:endParaRPr lang="en-US" sz="2400" dirty="0"/>
          </a:p>
          <a:p>
            <a:pPr algn="ctr"/>
            <a:r>
              <a:rPr lang="en-US" sz="3200" dirty="0" smtClean="0"/>
              <a:t>Juries will now be told that if the </a:t>
            </a:r>
            <a:r>
              <a:rPr lang="en-US" sz="3200" b="1" u="sng" dirty="0" smtClean="0"/>
              <a:t>defendant</a:t>
            </a:r>
            <a:r>
              <a:rPr lang="en-US" sz="3200" dirty="0" smtClean="0"/>
              <a:t> </a:t>
            </a:r>
            <a:r>
              <a:rPr lang="en-US" sz="3200" b="1" i="1" u="sng" dirty="0" smtClean="0"/>
              <a:t>didn’t say anything</a:t>
            </a:r>
            <a:r>
              <a:rPr lang="en-US" sz="3200" dirty="0" smtClean="0"/>
              <a:t> when they were arrested that this </a:t>
            </a:r>
            <a:r>
              <a:rPr lang="en-US" sz="3200" b="1" u="sng" dirty="0" smtClean="0"/>
              <a:t>might mean they’re guilty</a:t>
            </a:r>
            <a:r>
              <a:rPr lang="en-US" sz="3200" dirty="0" smtClean="0"/>
              <a:t>.</a:t>
            </a:r>
          </a:p>
          <a:p>
            <a:pPr algn="ctr"/>
            <a:endParaRPr lang="en-US" sz="3200" dirty="0"/>
          </a:p>
          <a:p>
            <a:pPr algn="ctr"/>
            <a:r>
              <a:rPr lang="en-US" sz="4800" dirty="0" smtClean="0"/>
              <a:t>This is a way of</a:t>
            </a:r>
          </a:p>
          <a:p>
            <a:pPr algn="ctr"/>
            <a:r>
              <a:rPr lang="en-US" sz="4800" b="1" i="1" u="sng" dirty="0" smtClean="0">
                <a:solidFill>
                  <a:srgbClr val="FF0000"/>
                </a:solidFill>
              </a:rPr>
              <a:t>changing </a:t>
            </a:r>
            <a:r>
              <a:rPr lang="en-US" sz="4800" b="1" i="1" u="sng" dirty="0">
                <a:solidFill>
                  <a:srgbClr val="FF0000"/>
                </a:solidFill>
              </a:rPr>
              <a:t>the </a:t>
            </a:r>
            <a:r>
              <a:rPr lang="en-US" sz="4800" b="1" i="1" u="sng" dirty="0" smtClean="0">
                <a:solidFill>
                  <a:srgbClr val="FF0000"/>
                </a:solidFill>
              </a:rPr>
              <a:t>BURDEN of Proof!!!</a:t>
            </a:r>
            <a:endParaRPr lang="en-US" sz="4800" dirty="0" smtClean="0"/>
          </a:p>
          <a:p>
            <a:pPr algn="ctr"/>
            <a:endParaRPr lang="en-US" sz="3200" b="1" u="sng" dirty="0">
              <a:solidFill>
                <a:srgbClr val="0000FF"/>
              </a:solidFill>
            </a:endParaRPr>
          </a:p>
          <a:p>
            <a:pPr algn="r"/>
            <a:r>
              <a:rPr lang="en-US" sz="2400" b="1" u="sng" dirty="0" smtClean="0">
                <a:solidFill>
                  <a:srgbClr val="0000FF"/>
                </a:solidFill>
              </a:rPr>
              <a:t>Right </a:t>
            </a:r>
            <a:r>
              <a:rPr lang="en-US" sz="2400" b="1" u="sng" dirty="0">
                <a:solidFill>
                  <a:srgbClr val="0000FF"/>
                </a:solidFill>
              </a:rPr>
              <a:t>to remain not quite so silent (SMH, 2012</a:t>
            </a:r>
            <a:r>
              <a:rPr lang="en-US" sz="2400" b="1" u="sng" dirty="0" smtClean="0">
                <a:solidFill>
                  <a:srgbClr val="0000FF"/>
                </a:solidFill>
              </a:rPr>
              <a:t>)</a:t>
            </a:r>
            <a:endParaRPr lang="en-US" sz="2400" b="1" u="sng" dirty="0">
              <a:solidFill>
                <a:srgbClr val="0000FF"/>
              </a:solidFill>
            </a:endParaRPr>
          </a:p>
        </p:txBody>
      </p:sp>
    </p:spTree>
    <p:extLst>
      <p:ext uri="{BB962C8B-B14F-4D97-AF65-F5344CB8AC3E}">
        <p14:creationId xmlns:p14="http://schemas.microsoft.com/office/powerpoint/2010/main" val="902945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rotWithShape="1">
          <a:blip r:embed="rId2"/>
          <a:srcRect b="390"/>
          <a:stretch/>
        </p:blipFill>
        <p:spPr>
          <a:xfrm>
            <a:off x="0" y="0"/>
            <a:ext cx="6858000" cy="9144000"/>
          </a:xfrm>
        </p:spPr>
      </p:pic>
    </p:spTree>
    <p:extLst>
      <p:ext uri="{BB962C8B-B14F-4D97-AF65-F5344CB8AC3E}">
        <p14:creationId xmlns:p14="http://schemas.microsoft.com/office/powerpoint/2010/main" val="2821573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rcRect t="139" b="139"/>
          <a:stretch>
            <a:fillRect/>
          </a:stretch>
        </p:blipFill>
        <p:spPr>
          <a:xfrm>
            <a:off x="102621" y="166779"/>
            <a:ext cx="6606257" cy="8852136"/>
          </a:xfrm>
        </p:spPr>
      </p:pic>
    </p:spTree>
    <p:extLst>
      <p:ext uri="{BB962C8B-B14F-4D97-AF65-F5344CB8AC3E}">
        <p14:creationId xmlns:p14="http://schemas.microsoft.com/office/powerpoint/2010/main" val="3759768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057900" cy="731096"/>
          </a:xfrm>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a:xfrm>
            <a:off x="342900" y="1097281"/>
            <a:ext cx="6172200" cy="7070938"/>
          </a:xfrm>
        </p:spPr>
        <p:txBody>
          <a:bodyPr>
            <a:normAutofit fontScale="77500" lnSpcReduction="20000"/>
          </a:bodyPr>
          <a:lstStyle/>
          <a:p>
            <a:pPr marL="0" indent="0">
              <a:buNone/>
            </a:pPr>
            <a:r>
              <a:rPr lang="en-US" dirty="0"/>
              <a:t>Question 1: Who carries the burden of proof in a trial? </a:t>
            </a:r>
            <a:r>
              <a:rPr lang="en-US" dirty="0" smtClean="0"/>
              <a:t>(slide 1)</a:t>
            </a:r>
            <a:endParaRPr lang="en-US" dirty="0"/>
          </a:p>
          <a:p>
            <a:pPr marL="0" indent="0">
              <a:buNone/>
            </a:pPr>
            <a:r>
              <a:rPr lang="en-US" dirty="0" smtClean="0"/>
              <a:t>Question </a:t>
            </a:r>
            <a:r>
              <a:rPr lang="en-US" dirty="0"/>
              <a:t>2: What is the standard of proof? Distinguish this from a burden of proof</a:t>
            </a:r>
            <a:r>
              <a:rPr lang="en-US" dirty="0" smtClean="0"/>
              <a:t>. (slide 2-3)</a:t>
            </a:r>
            <a:endParaRPr lang="en-US" dirty="0"/>
          </a:p>
          <a:p>
            <a:pPr marL="0" indent="0">
              <a:buNone/>
            </a:pPr>
            <a:r>
              <a:rPr lang="en-US" dirty="0" smtClean="0"/>
              <a:t>Question </a:t>
            </a:r>
            <a:r>
              <a:rPr lang="en-US" dirty="0"/>
              <a:t>3: How is the standard of proof in criminal cases being shifted by the Evidence of Silence rule? Remember we talked about how the Evidence of Silence rule has changed the investigation process but how does it affect the trial process</a:t>
            </a:r>
            <a:r>
              <a:rPr lang="en-US" dirty="0" smtClean="0"/>
              <a:t>? (</a:t>
            </a:r>
            <a:r>
              <a:rPr lang="en-US" smtClean="0"/>
              <a:t>slide 6-7)</a:t>
            </a:r>
            <a:endParaRPr lang="en-US" dirty="0"/>
          </a:p>
          <a:p>
            <a:pPr marL="0" indent="0">
              <a:buNone/>
            </a:pPr>
            <a:endParaRPr lang="en-US" dirty="0" smtClean="0"/>
          </a:p>
          <a:p>
            <a:pPr marL="0" indent="0">
              <a:buNone/>
            </a:pPr>
            <a:r>
              <a:rPr lang="en-US" dirty="0" smtClean="0"/>
              <a:t>Extension</a:t>
            </a:r>
            <a:r>
              <a:rPr lang="en-US" dirty="0"/>
              <a:t>: Read article on end of these notes and make notes on what the Attorney General said about juries in the trial. Compare this view with </a:t>
            </a:r>
            <a:r>
              <a:rPr lang="en-US" dirty="0" err="1"/>
              <a:t>Mr</a:t>
            </a:r>
            <a:r>
              <a:rPr lang="en-US" dirty="0"/>
              <a:t> </a:t>
            </a:r>
            <a:r>
              <a:rPr lang="en-US" dirty="0" err="1"/>
              <a:t>Scipione's</a:t>
            </a:r>
            <a:r>
              <a:rPr lang="en-US" dirty="0"/>
              <a:t>, the Police Commissioner.</a:t>
            </a:r>
          </a:p>
          <a:p>
            <a:pPr marL="0" indent="0">
              <a:buNone/>
            </a:pPr>
            <a:r>
              <a:rPr lang="en-US" dirty="0" smtClean="0"/>
              <a:t>Further </a:t>
            </a:r>
            <a:r>
              <a:rPr lang="en-US" dirty="0"/>
              <a:t>extension: distinguish between the standard of proof in a criminal case versus a civil case</a:t>
            </a:r>
            <a:r>
              <a:rPr lang="en-US" dirty="0" smtClean="0"/>
              <a:t>.</a:t>
            </a:r>
            <a:endParaRPr lang="en-US" dirty="0"/>
          </a:p>
        </p:txBody>
      </p:sp>
    </p:spTree>
    <p:extLst>
      <p:ext uri="{BB962C8B-B14F-4D97-AF65-F5344CB8AC3E}">
        <p14:creationId xmlns:p14="http://schemas.microsoft.com/office/powerpoint/2010/main" val="21071611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8&quot;/&gt;&lt;/object&gt;&lt;object type=&quot;3&quot; unique_id=&quot;10004&quot;&gt;&lt;property id=&quot;20148&quot; value=&quot;5&quot;/&gt;&lt;property id=&quot;20300&quot; value=&quot;Slide 2&quot;/&gt;&lt;property id=&quot;20307&quot; value=&quot;259&quot;/&gt;&lt;/object&gt;&lt;object type=&quot;3&quot; unique_id=&quot;10005&quot;&gt;&lt;property id=&quot;20148&quot; value=&quot;5&quot;/&gt;&lt;property id=&quot;20300&quot; value=&quot;Slide 3&quot;/&gt;&lt;property id=&quot;20307&quot; value=&quot;260&quot;/&gt;&lt;/object&gt;&lt;object type=&quot;3&quot; unique_id=&quot;10006&quot;&gt;&lt;property id=&quot;20148&quot; value=&quot;5&quot;/&gt;&lt;property id=&quot;20300&quot; value=&quot;Slide 4&quot;/&gt;&lt;property id=&quot;20307&quot; value=&quot;261&quot;/&gt;&lt;/object&gt;&lt;object type=&quot;3&quot; unique_id=&quot;10007&quot;&gt;&lt;property id=&quot;20148&quot; value=&quot;5&quot;/&gt;&lt;property id=&quot;20300&quot; value=&quot;Slide 5&quot;/&gt;&lt;property id=&quot;20307&quot; value=&quot;256&quot;/&gt;&lt;/object&gt;&lt;object type=&quot;3&quot; unique_id=&quot;10008&quot;&gt;&lt;property id=&quot;20148&quot; value=&quot;5&quot;/&gt;&lt;property id=&quot;20300&quot; value=&quot;Slide 6&quot;/&gt;&lt;property id=&quot;20307&quot; value=&quot;257&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quot;/&gt;&lt;property id=&quot;20307&quot; value=&quot;263&quot;/&gt;&lt;/object&gt;&lt;object type=&quot;3&quot; unique_id=&quot;10011&quot;&gt;&lt;property id=&quot;20148&quot; value=&quot;5&quot;/&gt;&lt;property id=&quot;20300&quot; value=&quot;Slide 9 - &amp;quot;Questions&amp;quot;&quot;/&gt;&lt;property id=&quot;20307&quot; value=&quot;264&quot;/&gt;&lt;/object&gt;&lt;/object&gt;&lt;object type=&quot;8&quot; unique_id=&quot;10022&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TotalTime>
  <Words>625</Words>
  <Application>Microsoft Office PowerPoint</Application>
  <PresentationFormat>On-screen Show (4:3)</PresentationFormat>
  <Paragraphs>62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CEOP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Catholic Education Office Parramatta</dc:creator>
  <cp:lastModifiedBy>Aziz, Yousif</cp:lastModifiedBy>
  <cp:revision>10</cp:revision>
  <dcterms:created xsi:type="dcterms:W3CDTF">2013-05-18T01:49:44Z</dcterms:created>
  <dcterms:modified xsi:type="dcterms:W3CDTF">2017-08-15T02:14:16Z</dcterms:modified>
</cp:coreProperties>
</file>