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-128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gs" Target="tags/tag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BCBA4-9139-8C42-AA9C-80E0B996D826}" type="datetimeFigureOut">
              <a:rPr lang="en-US" smtClean="0"/>
              <a:t>8/02/17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C2002-9B31-1D4C-ABA8-87C5B89E0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03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www.unisearch.com.au</a:t>
            </a:r>
            <a:r>
              <a:rPr lang="en-US" dirty="0" smtClean="0"/>
              <a:t>/resources/cases-relating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4C2002-9B31-1D4C-ABA8-87C5B89E0B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6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8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82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7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99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0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3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0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1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5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0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658D4-EA1A-D546-A62F-10B276AF25B9}" type="datetimeFigureOut">
              <a:rPr lang="en-US" smtClean="0"/>
              <a:t>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8A562-51F9-094B-A3DF-C67BA5C40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1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theconversation.com/the-csi-effect-are-jurors-starstruck-by-forensic-evidence-206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nisearch.com.au/resources/cases-relat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458" y="1949931"/>
            <a:ext cx="9135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/>
              <a:t>Main types </a:t>
            </a:r>
            <a:r>
              <a:rPr lang="en-US" sz="4800" dirty="0" smtClean="0"/>
              <a:t>of evidence</a:t>
            </a:r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986" y="2959784"/>
            <a:ext cx="3559576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7200" b="1" u="sng" dirty="0" smtClean="0"/>
              <a:t>Physical</a:t>
            </a:r>
          </a:p>
          <a:p>
            <a:pPr algn="ctr"/>
            <a:r>
              <a:rPr lang="en-US" dirty="0" smtClean="0"/>
              <a:t>(especially DNA/</a:t>
            </a:r>
            <a:r>
              <a:rPr lang="en-US" b="1" u="sng" dirty="0" smtClean="0"/>
              <a:t>scientific evidence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50016" y="2959784"/>
            <a:ext cx="409844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7200" b="1" u="sng" dirty="0" smtClean="0"/>
              <a:t>Witnesses</a:t>
            </a:r>
          </a:p>
          <a:p>
            <a:pPr algn="ctr"/>
            <a:r>
              <a:rPr lang="en-US" b="1" u="sng" dirty="0" smtClean="0"/>
              <a:t>People</a:t>
            </a:r>
            <a:r>
              <a:rPr lang="en-US" dirty="0" smtClean="0"/>
              <a:t> called to testify in court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5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864563"/>
            <a:ext cx="316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WITNESSES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need </a:t>
            </a:r>
            <a:r>
              <a:rPr lang="en-US" sz="2400" b="1" dirty="0">
                <a:solidFill>
                  <a:srgbClr val="000000"/>
                </a:solidFill>
              </a:rPr>
              <a:t>to be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0283" y="4911551"/>
            <a:ext cx="3169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(from the </a:t>
            </a:r>
            <a:r>
              <a:rPr lang="en-US" sz="2400" b="1" u="sng" dirty="0" smtClean="0">
                <a:solidFill>
                  <a:srgbClr val="0000FF"/>
                </a:solidFill>
              </a:rPr>
              <a:t>Evidence Act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26228"/>
            <a:ext cx="8604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</a:t>
            </a:r>
            <a:r>
              <a:rPr lang="en-US" sz="3200" b="1" u="sng" dirty="0" smtClean="0"/>
              <a:t>Competent</a:t>
            </a:r>
            <a:r>
              <a:rPr lang="en-US" sz="2400" dirty="0" smtClean="0"/>
              <a:t> </a:t>
            </a:r>
            <a:r>
              <a:rPr lang="en-US" dirty="0" smtClean="0"/>
              <a:t>(they </a:t>
            </a:r>
            <a:r>
              <a:rPr lang="en-US" b="1" u="sng" dirty="0" smtClean="0"/>
              <a:t>understand</a:t>
            </a:r>
            <a:r>
              <a:rPr lang="en-US" dirty="0" smtClean="0"/>
              <a:t> that they have to tell the truth)</a:t>
            </a:r>
          </a:p>
          <a:p>
            <a:r>
              <a:rPr lang="en-US" sz="2000" dirty="0" smtClean="0"/>
              <a:t>	e.g. No small children</a:t>
            </a:r>
            <a:endParaRPr lang="en-US" sz="2000" dirty="0"/>
          </a:p>
          <a:p>
            <a:endParaRPr lang="en-US" dirty="0" smtClean="0"/>
          </a:p>
          <a:p>
            <a:r>
              <a:rPr lang="en-US" sz="2400" dirty="0" smtClean="0"/>
              <a:t>2. </a:t>
            </a:r>
            <a:r>
              <a:rPr lang="en-US" sz="3200" b="1" u="sng" dirty="0" smtClean="0"/>
              <a:t>Compellable</a:t>
            </a:r>
            <a:r>
              <a:rPr lang="en-US" dirty="0" smtClean="0"/>
              <a:t> (they can be </a:t>
            </a:r>
            <a:r>
              <a:rPr lang="en-US" b="1" i="1" u="sng" dirty="0" smtClean="0"/>
              <a:t>forced</a:t>
            </a:r>
            <a:r>
              <a:rPr lang="en-US" i="1" dirty="0" smtClean="0"/>
              <a:t> </a:t>
            </a:r>
            <a:r>
              <a:rPr lang="en-US" dirty="0" smtClean="0"/>
              <a:t>to answer questions)</a:t>
            </a:r>
          </a:p>
          <a:p>
            <a:r>
              <a:rPr lang="en-US" sz="2000" dirty="0" smtClean="0"/>
              <a:t>	e.g</a:t>
            </a:r>
            <a:r>
              <a:rPr lang="en-US" sz="2000" dirty="0"/>
              <a:t>. The Prosecution </a:t>
            </a:r>
            <a:r>
              <a:rPr lang="en-US" sz="2000" i="1" dirty="0"/>
              <a:t>can’t</a:t>
            </a:r>
            <a:r>
              <a:rPr lang="en-US" sz="2000" dirty="0"/>
              <a:t> make the defendant testify</a:t>
            </a:r>
          </a:p>
          <a:p>
            <a:r>
              <a:rPr lang="en-US" sz="2000" dirty="0" smtClean="0"/>
              <a:t>	e.g</a:t>
            </a:r>
            <a:r>
              <a:rPr lang="en-US" sz="2000" dirty="0"/>
              <a:t>. No </a:t>
            </a:r>
            <a:r>
              <a:rPr lang="en-US" sz="2000" dirty="0" smtClean="0"/>
              <a:t>husbands or wives, parents </a:t>
            </a:r>
            <a:r>
              <a:rPr lang="en-US" sz="2000" dirty="0"/>
              <a:t>or </a:t>
            </a:r>
            <a:r>
              <a:rPr lang="en-US" sz="2000" dirty="0" smtClean="0"/>
              <a:t>children (but they </a:t>
            </a:r>
            <a:r>
              <a:rPr lang="en-US" sz="2000" i="1" dirty="0"/>
              <a:t>CAN volunteer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e.g. Not the defendant’s lawyer or priest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3528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0" y="1988840"/>
            <a:ext cx="59401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Jeffrey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Gilham</a:t>
            </a:r>
            <a:r>
              <a:rPr lang="en-US" sz="2400" b="1" u="sng" dirty="0" smtClean="0">
                <a:solidFill>
                  <a:srgbClr val="0000FF"/>
                </a:solidFill>
              </a:rPr>
              <a:t> (2012)</a:t>
            </a:r>
          </a:p>
          <a:p>
            <a:endParaRPr lang="en-US" sz="2400" dirty="0" smtClean="0"/>
          </a:p>
          <a:p>
            <a:r>
              <a:rPr lang="en-US" sz="2400" dirty="0" smtClean="0"/>
              <a:t>Jeffrey </a:t>
            </a:r>
            <a:r>
              <a:rPr lang="en-US" sz="2400" dirty="0" err="1" smtClean="0"/>
              <a:t>Gilham</a:t>
            </a:r>
            <a:r>
              <a:rPr lang="en-US" sz="2400" dirty="0" smtClean="0"/>
              <a:t> was found guilty in 1993 of murdering his parents.</a:t>
            </a:r>
          </a:p>
          <a:p>
            <a:endParaRPr lang="en-US" sz="2400" dirty="0" smtClean="0"/>
          </a:p>
          <a:p>
            <a:r>
              <a:rPr lang="en-US" sz="2400" dirty="0" smtClean="0"/>
              <a:t>He successfully appealed his conviction in 2012 and was </a:t>
            </a:r>
            <a:r>
              <a:rPr lang="en-US" sz="2400" b="1" u="sng" dirty="0" smtClean="0"/>
              <a:t>released from prison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case showed that there are </a:t>
            </a:r>
            <a:r>
              <a:rPr lang="en-US" sz="2400" b="1" u="sng" dirty="0" smtClean="0">
                <a:solidFill>
                  <a:srgbClr val="FF0000"/>
                </a:solidFill>
              </a:rPr>
              <a:t>serious problems</a:t>
            </a:r>
            <a:r>
              <a:rPr lang="en-US" sz="2400" dirty="0" smtClean="0"/>
              <a:t> with the way our criminal </a:t>
            </a:r>
            <a:r>
              <a:rPr lang="en-US" sz="2400" dirty="0"/>
              <a:t>justice system </a:t>
            </a:r>
            <a:r>
              <a:rPr lang="en-US" sz="2400" dirty="0" smtClean="0"/>
              <a:t>deals with </a:t>
            </a:r>
            <a:r>
              <a:rPr lang="en-US" sz="2400" b="1" u="sng" dirty="0" smtClean="0">
                <a:solidFill>
                  <a:srgbClr val="FF0000"/>
                </a:solidFill>
              </a:rPr>
              <a:t>scientific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medical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</a:rPr>
              <a:t>evidence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24125"/>
            <a:ext cx="8449348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Scientific</a:t>
            </a:r>
            <a:r>
              <a:rPr lang="en-US" sz="3200" dirty="0" smtClean="0">
                <a:solidFill>
                  <a:schemeClr val="bg1"/>
                </a:solidFill>
              </a:rPr>
              <a:t> evidence is sometimes used incorrectly: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95760"/>
            <a:ext cx="3810000" cy="4673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5024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707904" y="1988840"/>
            <a:ext cx="54360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Gordon Wood (2012)</a:t>
            </a:r>
          </a:p>
          <a:p>
            <a:endParaRPr lang="en-US" sz="2400" dirty="0" smtClean="0"/>
          </a:p>
          <a:p>
            <a:r>
              <a:rPr lang="en-US" sz="2400" dirty="0" smtClean="0"/>
              <a:t>Gordon Wood was found guilty of murdering model Caroline Byrne 16 years earlier.</a:t>
            </a:r>
          </a:p>
          <a:p>
            <a:endParaRPr lang="en-US" sz="2400" dirty="0" smtClean="0"/>
          </a:p>
          <a:p>
            <a:r>
              <a:rPr lang="en-US" sz="2400" dirty="0" smtClean="0"/>
              <a:t>The Prosecution’s </a:t>
            </a:r>
            <a:r>
              <a:rPr lang="en-US" sz="2400" dirty="0"/>
              <a:t>case against </a:t>
            </a:r>
            <a:r>
              <a:rPr lang="en-US" sz="2400" dirty="0" smtClean="0"/>
              <a:t>him relied </a:t>
            </a:r>
            <a:r>
              <a:rPr lang="en-US" sz="2400" dirty="0"/>
              <a:t>on expert evidence prepared </a:t>
            </a:r>
            <a:r>
              <a:rPr lang="en-US" sz="2400" dirty="0" smtClean="0"/>
              <a:t>by a </a:t>
            </a:r>
            <a:r>
              <a:rPr lang="en-US" sz="2400" b="1" u="sng" dirty="0"/>
              <a:t>physics professor</a:t>
            </a:r>
            <a:r>
              <a:rPr lang="en-US" sz="2400" dirty="0"/>
              <a:t> </a:t>
            </a:r>
            <a:r>
              <a:rPr lang="en-US" sz="2400" dirty="0" smtClean="0"/>
              <a:t>about </a:t>
            </a:r>
            <a:r>
              <a:rPr lang="en-US" sz="2400" dirty="0"/>
              <a:t>the position </a:t>
            </a:r>
            <a:r>
              <a:rPr lang="en-US" sz="2400" dirty="0" err="1"/>
              <a:t>Ms</a:t>
            </a:r>
            <a:r>
              <a:rPr lang="en-US" sz="2400" dirty="0"/>
              <a:t> Byrne's body was found in at the base of The Gap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b="1" u="sng" dirty="0" smtClean="0">
                <a:solidFill>
                  <a:srgbClr val="FF0000"/>
                </a:solidFill>
              </a:rPr>
              <a:t>evidence was found to be flawed</a:t>
            </a:r>
            <a:r>
              <a:rPr lang="en-US" sz="2400" dirty="0" smtClean="0"/>
              <a:t> and Wood was released.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96" y="2060848"/>
            <a:ext cx="3762646" cy="30963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152439"/>
            <a:ext cx="3066728" cy="1726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224125"/>
            <a:ext cx="8449348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Scientific</a:t>
            </a:r>
            <a:r>
              <a:rPr lang="en-US" sz="3200" dirty="0" smtClean="0">
                <a:solidFill>
                  <a:schemeClr val="bg1"/>
                </a:solidFill>
              </a:rPr>
              <a:t> evidence is sometimes used incorrectly: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13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032387"/>
            <a:ext cx="653588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smtClean="0">
                <a:solidFill>
                  <a:srgbClr val="0000FF"/>
                </a:solidFill>
              </a:rPr>
              <a:t>Farah </a:t>
            </a:r>
            <a:r>
              <a:rPr lang="en-US" sz="2400" b="1" u="sng" dirty="0" err="1" smtClean="0">
                <a:solidFill>
                  <a:srgbClr val="0000FF"/>
                </a:solidFill>
              </a:rPr>
              <a:t>Jama</a:t>
            </a:r>
            <a:r>
              <a:rPr lang="en-US" sz="2400" b="1" u="sng" dirty="0" smtClean="0">
                <a:solidFill>
                  <a:srgbClr val="0000FF"/>
                </a:solidFill>
              </a:rPr>
              <a:t> (2010)</a:t>
            </a:r>
          </a:p>
          <a:p>
            <a:endParaRPr lang="en-US" sz="1200" dirty="0" smtClean="0"/>
          </a:p>
          <a:p>
            <a:r>
              <a:rPr lang="en-US" sz="2400" dirty="0" smtClean="0"/>
              <a:t>Farah </a:t>
            </a:r>
            <a:r>
              <a:rPr lang="en-US" sz="2400" dirty="0" err="1" smtClean="0"/>
              <a:t>Jama</a:t>
            </a:r>
            <a:r>
              <a:rPr lang="en-US" sz="2400" dirty="0" smtClean="0"/>
              <a:t> was found </a:t>
            </a:r>
            <a:r>
              <a:rPr lang="en-US" sz="2400" dirty="0"/>
              <a:t>guilty of a rape and spent 16 months in prison before it was </a:t>
            </a:r>
            <a:r>
              <a:rPr lang="en-US" sz="2400" dirty="0" err="1"/>
              <a:t>realised</a:t>
            </a:r>
            <a:r>
              <a:rPr lang="en-US" sz="2400" dirty="0"/>
              <a:t> that the </a:t>
            </a:r>
            <a:r>
              <a:rPr lang="en-US" sz="2400" b="1" u="sng" dirty="0"/>
              <a:t>DNA evidence</a:t>
            </a:r>
            <a:r>
              <a:rPr lang="en-US" sz="2400" dirty="0"/>
              <a:t>, and that was the </a:t>
            </a:r>
            <a:r>
              <a:rPr lang="en-US" sz="2400" b="1" i="1" u="sng" dirty="0"/>
              <a:t>only</a:t>
            </a:r>
            <a:r>
              <a:rPr lang="en-US" sz="2400" dirty="0"/>
              <a:t> </a:t>
            </a:r>
            <a:r>
              <a:rPr lang="en-US" sz="2400" b="1" u="sng" dirty="0"/>
              <a:t>evidence</a:t>
            </a:r>
            <a:r>
              <a:rPr lang="en-US" sz="2400" dirty="0"/>
              <a:t> that existed to be used against him, </a:t>
            </a:r>
            <a:r>
              <a:rPr lang="en-US" sz="2400" dirty="0" smtClean="0"/>
              <a:t>was </a:t>
            </a:r>
            <a:r>
              <a:rPr lang="en-US" sz="2400" b="1" u="sng" dirty="0">
                <a:solidFill>
                  <a:srgbClr val="FF0000"/>
                </a:solidFill>
              </a:rPr>
              <a:t>contaminated</a:t>
            </a:r>
            <a:r>
              <a:rPr lang="en-US" sz="2400" dirty="0"/>
              <a:t>, and in fact </a:t>
            </a:r>
            <a:r>
              <a:rPr lang="en-US" sz="2400" dirty="0" smtClean="0"/>
              <a:t>the </a:t>
            </a:r>
            <a:r>
              <a:rPr lang="en-US" sz="2400" dirty="0"/>
              <a:t>rape probably never occurred. </a:t>
            </a:r>
            <a:r>
              <a:rPr lang="en-US" sz="2400" dirty="0" smtClean="0"/>
              <a:t>He was also given $550,000 compensation!</a:t>
            </a:r>
          </a:p>
          <a:p>
            <a:endParaRPr lang="en-US" sz="2400" dirty="0"/>
          </a:p>
          <a:p>
            <a:r>
              <a:rPr lang="en-US" sz="2400" dirty="0" smtClean="0"/>
              <a:t>This again shows </a:t>
            </a:r>
            <a:r>
              <a:rPr lang="en-US" sz="2400" dirty="0"/>
              <a:t>that there are </a:t>
            </a:r>
            <a:r>
              <a:rPr lang="en-US" sz="2400" b="1" u="sng" dirty="0">
                <a:solidFill>
                  <a:srgbClr val="FF0000"/>
                </a:solidFill>
              </a:rPr>
              <a:t>real problems with DNA </a:t>
            </a:r>
            <a:r>
              <a:rPr lang="en-US" sz="2400" b="1" u="sng" dirty="0" smtClean="0">
                <a:solidFill>
                  <a:srgbClr val="FF0000"/>
                </a:solidFill>
              </a:rPr>
              <a:t>evidence</a:t>
            </a:r>
            <a:r>
              <a:rPr lang="en-US" sz="2400" dirty="0" smtClean="0"/>
              <a:t>. Sometimes it has been the ONLY evidence!!! What about witnesses? Motives?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43" r="39561"/>
          <a:stretch/>
        </p:blipFill>
        <p:spPr>
          <a:xfrm>
            <a:off x="6535885" y="2525409"/>
            <a:ext cx="2608115" cy="381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224125"/>
            <a:ext cx="8449348" cy="584776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</a:rPr>
              <a:t>Scientific</a:t>
            </a:r>
            <a:r>
              <a:rPr lang="en-US" sz="3200" dirty="0" smtClean="0">
                <a:solidFill>
                  <a:schemeClr val="bg1"/>
                </a:solidFill>
              </a:rPr>
              <a:t> evidence is sometimes used incorrectly: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1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2057400" cy="36933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USE OF EVIDENCE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750332"/>
            <a:ext cx="2057400" cy="3189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600" b="1" dirty="0" smtClean="0"/>
              <a:t>Including witnesses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63408"/>
            <a:ext cx="91440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There isn’t even much </a:t>
            </a:r>
            <a:r>
              <a:rPr lang="en-US" sz="2400" b="1" i="1" u="sng" dirty="0" smtClean="0">
                <a:solidFill>
                  <a:srgbClr val="FF0000"/>
                </a:solidFill>
              </a:rPr>
              <a:t>scientific proof</a:t>
            </a:r>
            <a:r>
              <a:rPr lang="en-US" sz="2400" dirty="0" smtClean="0"/>
              <a:t> that the following types of evidence are completely </a:t>
            </a:r>
            <a:r>
              <a:rPr lang="en-US" sz="2400" b="1" u="sng" dirty="0" smtClean="0"/>
              <a:t>accurate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Voice </a:t>
            </a:r>
            <a:r>
              <a:rPr lang="en-US" sz="2400" dirty="0"/>
              <a:t>comparison </a:t>
            </a:r>
            <a:r>
              <a:rPr lang="en-US" sz="2400" dirty="0" smtClean="0"/>
              <a:t>evidence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Fingerprints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Footprints </a:t>
            </a:r>
            <a:r>
              <a:rPr lang="en-US" sz="2400" dirty="0"/>
              <a:t>on </a:t>
            </a:r>
            <a:r>
              <a:rPr lang="en-US" sz="2400" dirty="0" smtClean="0"/>
              <a:t>carpet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Stab </a:t>
            </a:r>
            <a:r>
              <a:rPr lang="en-US" sz="2400" dirty="0"/>
              <a:t>wound </a:t>
            </a:r>
            <a:r>
              <a:rPr lang="en-US" sz="2400" dirty="0" smtClean="0"/>
              <a:t>comparisons</a:t>
            </a:r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Photo comparisons</a:t>
            </a:r>
          </a:p>
          <a:p>
            <a:endParaRPr lang="en-US" sz="2400" dirty="0"/>
          </a:p>
          <a:p>
            <a:pPr algn="ctr"/>
            <a:r>
              <a:rPr lang="en-US" sz="3600" dirty="0"/>
              <a:t>A</a:t>
            </a:r>
            <a:r>
              <a:rPr lang="en-US" sz="3600" dirty="0" smtClean="0"/>
              <a:t> lot of </a:t>
            </a:r>
            <a:r>
              <a:rPr lang="en-US" sz="3600" b="1" u="sng" dirty="0" smtClean="0"/>
              <a:t>jurors</a:t>
            </a:r>
            <a:r>
              <a:rPr lang="en-US" sz="3600" dirty="0" smtClean="0"/>
              <a:t> get their </a:t>
            </a:r>
            <a:r>
              <a:rPr lang="en-US" sz="3600" b="1" u="sng" dirty="0" smtClean="0"/>
              <a:t>beliefs</a:t>
            </a:r>
            <a:r>
              <a:rPr lang="en-US" sz="3600" dirty="0" smtClean="0"/>
              <a:t> about scientific evidence from watching </a:t>
            </a:r>
            <a:r>
              <a:rPr lang="en-US" sz="3600" b="1" u="sng" dirty="0" smtClean="0">
                <a:solidFill>
                  <a:srgbClr val="0000FF"/>
                </a:solidFill>
              </a:rPr>
              <a:t>CSI</a:t>
            </a:r>
            <a:r>
              <a:rPr lang="en-US" sz="3600" dirty="0" smtClean="0"/>
              <a:t> shows.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0" y="62797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u="sng" dirty="0">
                <a:solidFill>
                  <a:srgbClr val="0000FF"/>
                </a:solidFill>
                <a:hlinkClick r:id="rId2"/>
              </a:rPr>
              <a:t>http://theconversation.com/the-csi-effect-are-jurors-starstruck-by-forensic-evidence-</a:t>
            </a:r>
            <a:r>
              <a:rPr lang="en-US" sz="2400" b="1" u="sng" dirty="0" smtClean="0">
                <a:solidFill>
                  <a:srgbClr val="0000FF"/>
                </a:solidFill>
                <a:hlinkClick r:id="rId2"/>
              </a:rPr>
              <a:t>2066</a:t>
            </a:r>
            <a:r>
              <a:rPr lang="en-US" sz="2400" b="1" u="sng" dirty="0" smtClean="0">
                <a:solidFill>
                  <a:srgbClr val="0000FF"/>
                </a:solidFill>
              </a:rPr>
              <a:t>    7:30 Report (2012)</a:t>
            </a:r>
            <a:endParaRPr lang="en-US" sz="2400" b="1" u="sng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7651817" cy="738664"/>
          </a:xfrm>
          <a:prstGeom prst="rect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Problems with </a:t>
            </a:r>
            <a:r>
              <a:rPr lang="en-US" sz="4200" b="1" u="sng" dirty="0" smtClean="0">
                <a:solidFill>
                  <a:schemeClr val="bg1"/>
                </a:solidFill>
              </a:rPr>
              <a:t>scientific</a:t>
            </a:r>
            <a:r>
              <a:rPr lang="en-US" sz="4200" dirty="0" smtClean="0">
                <a:solidFill>
                  <a:schemeClr val="bg1"/>
                </a:solidFill>
              </a:rPr>
              <a:t> evidence: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9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AU" dirty="0"/>
              <a:t>Question 1: What are the 2 conditions for a witness to take the stand and what legislation governs these laws? </a:t>
            </a:r>
          </a:p>
          <a:p>
            <a:pPr marL="0" indent="0">
              <a:buNone/>
            </a:pPr>
            <a:r>
              <a:rPr lang="en-AU" dirty="0" smtClean="0"/>
              <a:t>Question </a:t>
            </a:r>
            <a:r>
              <a:rPr lang="en-AU" dirty="0"/>
              <a:t>2: What was the reason given for the acquittal of Jeffrey </a:t>
            </a:r>
            <a:r>
              <a:rPr lang="en-AU" dirty="0" err="1"/>
              <a:t>Gilham</a:t>
            </a:r>
            <a:r>
              <a:rPr lang="en-AU" dirty="0"/>
              <a:t>? see notes and http://</a:t>
            </a:r>
            <a:r>
              <a:rPr lang="en-AU" dirty="0" err="1"/>
              <a:t>netk.net.au</a:t>
            </a:r>
            <a:r>
              <a:rPr lang="en-AU" dirty="0"/>
              <a:t>/</a:t>
            </a:r>
            <a:r>
              <a:rPr lang="en-AU" dirty="0" err="1"/>
              <a:t>GilhamHome.asp</a:t>
            </a:r>
            <a:r>
              <a:rPr lang="en-AU" dirty="0"/>
              <a:t> (1st paragraph)</a:t>
            </a:r>
          </a:p>
          <a:p>
            <a:pPr marL="0" indent="0">
              <a:buNone/>
            </a:pPr>
            <a:r>
              <a:rPr lang="en-AU" dirty="0" smtClean="0"/>
              <a:t>Question </a:t>
            </a:r>
            <a:r>
              <a:rPr lang="en-AU" dirty="0"/>
              <a:t>3: What was the reason for Gordon Wood's acquittal? See notes and </a:t>
            </a:r>
            <a:r>
              <a:rPr lang="en-AU" dirty="0">
                <a:hlinkClick r:id="rId2"/>
              </a:rPr>
              <a:t>https://</a:t>
            </a:r>
            <a:r>
              <a:rPr lang="en-AU" dirty="0" err="1">
                <a:hlinkClick r:id="rId2"/>
              </a:rPr>
              <a:t>www.unisearch.com.au</a:t>
            </a:r>
            <a:r>
              <a:rPr lang="en-AU" dirty="0">
                <a:hlinkClick r:id="rId2"/>
              </a:rPr>
              <a:t>/resources/cases-relating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Question </a:t>
            </a:r>
            <a:r>
              <a:rPr lang="en-AU" dirty="0"/>
              <a:t>4: read article on http://</a:t>
            </a:r>
            <a:r>
              <a:rPr lang="en-AU" dirty="0" err="1"/>
              <a:t>theconversation.com</a:t>
            </a:r>
            <a:r>
              <a:rPr lang="en-AU" dirty="0"/>
              <a:t>/the-csi-effect-are-jurors-starstruck-by-forensic-evidence-2066 and consider what the CSI effect is.</a:t>
            </a:r>
          </a:p>
          <a:p>
            <a:pPr marL="0" indent="0">
              <a:buNone/>
            </a:pPr>
            <a:r>
              <a:rPr lang="en-AU" dirty="0" smtClean="0"/>
              <a:t>Question </a:t>
            </a:r>
            <a:r>
              <a:rPr lang="en-AU" dirty="0"/>
              <a:t>5: In the same article as above, does the article's author consider the CSI effect a justifiable reason to ban scientific evidence in court?</a:t>
            </a:r>
          </a:p>
          <a:p>
            <a:pPr marL="0" indent="0">
              <a:buNone/>
            </a:pPr>
            <a:r>
              <a:rPr lang="en-AU" dirty="0" smtClean="0"/>
              <a:t>Question </a:t>
            </a:r>
            <a:r>
              <a:rPr lang="en-AU" dirty="0"/>
              <a:t>6: what does the article 'Brothers freed after 30 years...' In our booklet tell us about the pitfalls of scientific evidence?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8569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33&quot;&gt;&lt;property id=&quot;20148&quot; value=&quot;5&quot;/&gt;&lt;property id=&quot;20300&quot; value=&quot;Slide 7 - &amp;quot;Questions&amp;quot;&quot;/&gt;&lt;property id=&quot;20307&quot; value=&quot;262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564</Words>
  <Application>Microsoft Macintosh PowerPoint</Application>
  <PresentationFormat>On-screen Show (4:3)</PresentationFormat>
  <Paragraphs>68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>CEOP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Catholic Education Office Parramatta</dc:creator>
  <cp:lastModifiedBy>Kim Aziz</cp:lastModifiedBy>
  <cp:revision>6</cp:revision>
  <dcterms:created xsi:type="dcterms:W3CDTF">2013-05-18T01:51:51Z</dcterms:created>
  <dcterms:modified xsi:type="dcterms:W3CDTF">2017-02-08T05:49:28Z</dcterms:modified>
</cp:coreProperties>
</file>