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AB78D7E1-40F9-6D46-A8B1-6BC6CCEAECB8}"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1709631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B78D7E1-40F9-6D46-A8B1-6BC6CCEAECB8}"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16226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B78D7E1-40F9-6D46-A8B1-6BC6CCEAECB8}"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6092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B78D7E1-40F9-6D46-A8B1-6BC6CCEAECB8}"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117673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AB78D7E1-40F9-6D46-A8B1-6BC6CCEAECB8}" type="datetimeFigureOut">
              <a:rPr lang="en-US" smtClean="0"/>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186973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AB78D7E1-40F9-6D46-A8B1-6BC6CCEAECB8}"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50590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AB78D7E1-40F9-6D46-A8B1-6BC6CCEAECB8}" type="datetimeFigureOut">
              <a:rPr lang="en-US" smtClean="0"/>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6563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AB78D7E1-40F9-6D46-A8B1-6BC6CCEAECB8}" type="datetimeFigureOut">
              <a:rPr lang="en-US" smtClean="0"/>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9454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8D7E1-40F9-6D46-A8B1-6BC6CCEAECB8}" type="datetimeFigureOut">
              <a:rPr lang="en-US" smtClean="0"/>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927606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B78D7E1-40F9-6D46-A8B1-6BC6CCEAECB8}"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254758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B78D7E1-40F9-6D46-A8B1-6BC6CCEAECB8}" type="datetimeFigureOut">
              <a:rPr lang="en-US" smtClean="0"/>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A082D-A167-8041-968F-F9358782B063}" type="slidenum">
              <a:rPr lang="en-US" smtClean="0"/>
              <a:t>‹#›</a:t>
            </a:fld>
            <a:endParaRPr lang="en-US"/>
          </a:p>
        </p:txBody>
      </p:sp>
    </p:spTree>
    <p:extLst>
      <p:ext uri="{BB962C8B-B14F-4D97-AF65-F5344CB8AC3E}">
        <p14:creationId xmlns:p14="http://schemas.microsoft.com/office/powerpoint/2010/main" val="339481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8D7E1-40F9-6D46-A8B1-6BC6CCEAECB8}" type="datetimeFigureOut">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A082D-A167-8041-968F-F9358782B063}" type="slidenum">
              <a:rPr lang="en-US" smtClean="0"/>
              <a:t>‹#›</a:t>
            </a:fld>
            <a:endParaRPr lang="en-US"/>
          </a:p>
        </p:txBody>
      </p:sp>
    </p:spTree>
    <p:extLst>
      <p:ext uri="{BB962C8B-B14F-4D97-AF65-F5344CB8AC3E}">
        <p14:creationId xmlns:p14="http://schemas.microsoft.com/office/powerpoint/2010/main" val="2008130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mh.com.au/nsw/murder-and-selfdefence-how-far-can-you-go-to-protect-yourself-in-a-home-invasion-20160328-gnsq7q.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5" name="TextBox 4"/>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3" name="TextBox 2"/>
          <p:cNvSpPr txBox="1"/>
          <p:nvPr/>
        </p:nvSpPr>
        <p:spPr>
          <a:xfrm>
            <a:off x="0" y="1487686"/>
            <a:ext cx="9144000" cy="1077218"/>
          </a:xfrm>
          <a:prstGeom prst="rect">
            <a:avLst/>
          </a:prstGeom>
          <a:noFill/>
        </p:spPr>
        <p:txBody>
          <a:bodyPr wrap="square" rtlCol="0">
            <a:spAutoFit/>
          </a:bodyPr>
          <a:lstStyle/>
          <a:p>
            <a:pPr algn="ctr"/>
            <a:r>
              <a:rPr lang="en-US" sz="3200" dirty="0" smtClean="0"/>
              <a:t>‘</a:t>
            </a:r>
            <a:r>
              <a:rPr lang="en-US" sz="3200" dirty="0" err="1" smtClean="0"/>
              <a:t>Defences</a:t>
            </a:r>
            <a:r>
              <a:rPr lang="en-US" sz="3200" dirty="0" smtClean="0"/>
              <a:t>’ are </a:t>
            </a:r>
            <a:r>
              <a:rPr lang="en-US" sz="3200" b="1" u="sng" dirty="0" smtClean="0"/>
              <a:t>reasons/excuses</a:t>
            </a:r>
            <a:r>
              <a:rPr lang="en-US" sz="3200" dirty="0" smtClean="0"/>
              <a:t> for committing a crime that mean you </a:t>
            </a:r>
            <a:r>
              <a:rPr lang="en-US" sz="3200" b="1" u="sng" dirty="0" smtClean="0"/>
              <a:t>don’t get the full punishment</a:t>
            </a:r>
            <a:r>
              <a:rPr lang="en-US" sz="3200" dirty="0" smtClean="0"/>
              <a:t>.</a:t>
            </a:r>
            <a:endParaRPr lang="en-US" sz="3200" dirty="0"/>
          </a:p>
        </p:txBody>
      </p:sp>
      <p:sp>
        <p:nvSpPr>
          <p:cNvPr id="4" name="TextBox 3"/>
          <p:cNvSpPr txBox="1"/>
          <p:nvPr/>
        </p:nvSpPr>
        <p:spPr>
          <a:xfrm>
            <a:off x="2339752" y="2708920"/>
            <a:ext cx="4220426" cy="584776"/>
          </a:xfrm>
          <a:prstGeom prst="rect">
            <a:avLst/>
          </a:prstGeom>
          <a:solidFill>
            <a:srgbClr val="FFFF00"/>
          </a:solidFill>
          <a:ln>
            <a:solidFill>
              <a:srgbClr val="000000"/>
            </a:solidFill>
          </a:ln>
        </p:spPr>
        <p:txBody>
          <a:bodyPr wrap="none" rtlCol="0">
            <a:spAutoFit/>
          </a:bodyPr>
          <a:lstStyle/>
          <a:p>
            <a:r>
              <a:rPr lang="en-US" sz="3200" b="1" dirty="0" smtClean="0"/>
              <a:t>TWO TYPES of </a:t>
            </a:r>
            <a:r>
              <a:rPr lang="en-US" sz="3200" b="1" dirty="0" err="1" smtClean="0"/>
              <a:t>defences</a:t>
            </a:r>
            <a:endParaRPr lang="en-US" sz="3200" b="1" dirty="0"/>
          </a:p>
        </p:txBody>
      </p:sp>
      <p:sp>
        <p:nvSpPr>
          <p:cNvPr id="6" name="TextBox 5"/>
          <p:cNvSpPr txBox="1"/>
          <p:nvPr/>
        </p:nvSpPr>
        <p:spPr>
          <a:xfrm>
            <a:off x="755576" y="3660814"/>
            <a:ext cx="2617574" cy="461665"/>
          </a:xfrm>
          <a:prstGeom prst="rect">
            <a:avLst/>
          </a:prstGeom>
          <a:solidFill>
            <a:srgbClr val="00FF00"/>
          </a:solidFill>
          <a:ln>
            <a:solidFill>
              <a:srgbClr val="000000"/>
            </a:solidFill>
          </a:ln>
        </p:spPr>
        <p:txBody>
          <a:bodyPr wrap="none" rtlCol="0">
            <a:spAutoFit/>
          </a:bodyPr>
          <a:lstStyle/>
          <a:p>
            <a:r>
              <a:rPr lang="en-US" sz="2400" b="1" u="sng" dirty="0" smtClean="0"/>
              <a:t>Complete</a:t>
            </a:r>
            <a:r>
              <a:rPr lang="en-US" sz="2400" dirty="0" smtClean="0"/>
              <a:t> </a:t>
            </a:r>
            <a:r>
              <a:rPr lang="en-US" sz="2400" dirty="0" err="1" smtClean="0"/>
              <a:t>defences</a:t>
            </a:r>
            <a:endParaRPr lang="en-US" sz="2400" dirty="0"/>
          </a:p>
        </p:txBody>
      </p:sp>
      <p:sp>
        <p:nvSpPr>
          <p:cNvPr id="9" name="TextBox 8"/>
          <p:cNvSpPr txBox="1"/>
          <p:nvPr/>
        </p:nvSpPr>
        <p:spPr>
          <a:xfrm>
            <a:off x="5362372" y="3660814"/>
            <a:ext cx="2738020" cy="830997"/>
          </a:xfrm>
          <a:prstGeom prst="rect">
            <a:avLst/>
          </a:prstGeom>
          <a:solidFill>
            <a:srgbClr val="FF6600"/>
          </a:solidFill>
          <a:ln>
            <a:solidFill>
              <a:srgbClr val="000000"/>
            </a:solidFill>
          </a:ln>
        </p:spPr>
        <p:txBody>
          <a:bodyPr wrap="square" rtlCol="0">
            <a:spAutoFit/>
          </a:bodyPr>
          <a:lstStyle/>
          <a:p>
            <a:pPr algn="ctr"/>
            <a:r>
              <a:rPr lang="en-US" sz="2400" b="1" u="sng" dirty="0" smtClean="0"/>
              <a:t>Partial</a:t>
            </a:r>
            <a:r>
              <a:rPr lang="en-US" sz="2400" dirty="0" smtClean="0"/>
              <a:t> </a:t>
            </a:r>
            <a:r>
              <a:rPr lang="en-US" sz="2400" dirty="0" err="1" smtClean="0"/>
              <a:t>defences</a:t>
            </a:r>
            <a:endParaRPr lang="en-US" sz="2400" dirty="0" smtClean="0"/>
          </a:p>
          <a:p>
            <a:pPr algn="ctr"/>
            <a:r>
              <a:rPr lang="en-US" sz="2400" dirty="0" smtClean="0"/>
              <a:t>(only </a:t>
            </a:r>
            <a:r>
              <a:rPr lang="en-US" sz="2400" dirty="0"/>
              <a:t>for </a:t>
            </a:r>
            <a:r>
              <a:rPr lang="en-US" sz="2400" b="1" u="sng" dirty="0" smtClean="0"/>
              <a:t>MURDER)</a:t>
            </a:r>
            <a:endParaRPr lang="en-US" sz="2400" b="1" u="sng" dirty="0"/>
          </a:p>
        </p:txBody>
      </p:sp>
      <p:sp>
        <p:nvSpPr>
          <p:cNvPr id="11" name="Rectangle 10"/>
          <p:cNvSpPr/>
          <p:nvPr/>
        </p:nvSpPr>
        <p:spPr>
          <a:xfrm>
            <a:off x="755576" y="4127495"/>
            <a:ext cx="2617574" cy="2308324"/>
          </a:xfrm>
          <a:prstGeom prst="rect">
            <a:avLst/>
          </a:prstGeom>
          <a:ln>
            <a:solidFill>
              <a:srgbClr val="000000"/>
            </a:solidFill>
          </a:ln>
        </p:spPr>
        <p:txBody>
          <a:bodyPr wrap="square">
            <a:spAutoFit/>
          </a:bodyPr>
          <a:lstStyle/>
          <a:p>
            <a:pPr algn="ctr"/>
            <a:r>
              <a:rPr lang="en-US" dirty="0" smtClean="0"/>
              <a:t>The defendant is found</a:t>
            </a:r>
          </a:p>
          <a:p>
            <a:pPr algn="ctr"/>
            <a:r>
              <a:rPr lang="en-US" b="1" u="sng" dirty="0" smtClean="0"/>
              <a:t>NOT GUILTY</a:t>
            </a:r>
          </a:p>
          <a:p>
            <a:endParaRPr lang="en-US" b="1" u="sng" dirty="0"/>
          </a:p>
          <a:p>
            <a:pPr marL="342900" indent="-342900">
              <a:buAutoNum type="arabicPeriod"/>
            </a:pPr>
            <a:r>
              <a:rPr lang="en-US" dirty="0" smtClean="0"/>
              <a:t>Mental Illness</a:t>
            </a:r>
          </a:p>
          <a:p>
            <a:pPr marL="342900" indent="-342900">
              <a:buAutoNum type="arabicPeriod"/>
            </a:pPr>
            <a:r>
              <a:rPr lang="en-US" dirty="0" smtClean="0"/>
              <a:t>Self-</a:t>
            </a:r>
            <a:r>
              <a:rPr lang="en-US" dirty="0" err="1" smtClean="0"/>
              <a:t>defence</a:t>
            </a:r>
            <a:endParaRPr lang="en-US" dirty="0" smtClean="0"/>
          </a:p>
          <a:p>
            <a:pPr marL="342900" indent="-342900">
              <a:buAutoNum type="arabicPeriod"/>
            </a:pPr>
            <a:r>
              <a:rPr lang="en-US" dirty="0" smtClean="0"/>
              <a:t>Necessity</a:t>
            </a:r>
          </a:p>
          <a:p>
            <a:pPr marL="342900" indent="-342900">
              <a:buAutoNum type="arabicPeriod"/>
            </a:pPr>
            <a:r>
              <a:rPr lang="en-US" dirty="0" smtClean="0"/>
              <a:t>Duress</a:t>
            </a:r>
          </a:p>
          <a:p>
            <a:pPr marL="342900" indent="-342900">
              <a:buAutoNum type="arabicPeriod"/>
            </a:pPr>
            <a:r>
              <a:rPr lang="en-US" dirty="0" smtClean="0"/>
              <a:t>Consent</a:t>
            </a:r>
            <a:endParaRPr lang="en-US" dirty="0"/>
          </a:p>
        </p:txBody>
      </p:sp>
      <p:sp>
        <p:nvSpPr>
          <p:cNvPr id="8" name="TextBox 7"/>
          <p:cNvSpPr txBox="1"/>
          <p:nvPr/>
        </p:nvSpPr>
        <p:spPr>
          <a:xfrm>
            <a:off x="5362371" y="4491811"/>
            <a:ext cx="2738019" cy="2308324"/>
          </a:xfrm>
          <a:prstGeom prst="rect">
            <a:avLst/>
          </a:prstGeom>
          <a:noFill/>
          <a:ln>
            <a:solidFill>
              <a:srgbClr val="000000"/>
            </a:solidFill>
          </a:ln>
        </p:spPr>
        <p:txBody>
          <a:bodyPr wrap="square" rtlCol="0">
            <a:spAutoFit/>
          </a:bodyPr>
          <a:lstStyle/>
          <a:p>
            <a:pPr algn="ctr"/>
            <a:r>
              <a:rPr lang="en-US" dirty="0" smtClean="0"/>
              <a:t>The defendant is </a:t>
            </a:r>
          </a:p>
          <a:p>
            <a:pPr algn="ctr"/>
            <a:r>
              <a:rPr lang="en-US" b="1" u="sng" dirty="0" smtClean="0"/>
              <a:t>found GUILTY</a:t>
            </a:r>
            <a:r>
              <a:rPr lang="en-US" dirty="0" smtClean="0"/>
              <a:t> of </a:t>
            </a:r>
            <a:r>
              <a:rPr lang="en-US" b="1" u="sng" dirty="0" smtClean="0"/>
              <a:t>MANSLAUGHTER</a:t>
            </a:r>
            <a:r>
              <a:rPr lang="en-US" dirty="0" smtClean="0"/>
              <a:t> </a:t>
            </a:r>
          </a:p>
          <a:p>
            <a:pPr algn="ctr"/>
            <a:r>
              <a:rPr lang="en-US" i="1" dirty="0" smtClean="0"/>
              <a:t>INSTEAD OF</a:t>
            </a:r>
            <a:r>
              <a:rPr lang="en-US" dirty="0" smtClean="0"/>
              <a:t> murder</a:t>
            </a:r>
          </a:p>
          <a:p>
            <a:endParaRPr lang="en-US" dirty="0"/>
          </a:p>
          <a:p>
            <a:pPr marL="342900" indent="-342900">
              <a:buAutoNum type="arabicPeriod"/>
            </a:pPr>
            <a:r>
              <a:rPr lang="en-US" dirty="0" smtClean="0"/>
              <a:t>Substantial impairment of responsibility</a:t>
            </a:r>
          </a:p>
          <a:p>
            <a:pPr marL="342900" indent="-342900">
              <a:buAutoNum type="arabicPeriod"/>
            </a:pPr>
            <a:r>
              <a:rPr lang="en-US" dirty="0" smtClean="0"/>
              <a:t>Provocation</a:t>
            </a:r>
            <a:endParaRPr lang="en-US" dirty="0"/>
          </a:p>
        </p:txBody>
      </p:sp>
      <p:cxnSp>
        <p:nvCxnSpPr>
          <p:cNvPr id="12" name="Straight Connector 11"/>
          <p:cNvCxnSpPr>
            <a:stCxn id="4" idx="2"/>
            <a:endCxn id="6" idx="0"/>
          </p:cNvCxnSpPr>
          <p:nvPr/>
        </p:nvCxnSpPr>
        <p:spPr>
          <a:xfrm flipH="1">
            <a:off x="2064363" y="3293696"/>
            <a:ext cx="2385602" cy="36711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4" idx="2"/>
            <a:endCxn id="9" idx="0"/>
          </p:cNvCxnSpPr>
          <p:nvPr/>
        </p:nvCxnSpPr>
        <p:spPr>
          <a:xfrm>
            <a:off x="4449965" y="3293696"/>
            <a:ext cx="2281417" cy="36711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2936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7" name="Rectangle 6"/>
          <p:cNvSpPr/>
          <p:nvPr/>
        </p:nvSpPr>
        <p:spPr>
          <a:xfrm>
            <a:off x="2438399" y="853813"/>
            <a:ext cx="599094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Mental Illness</a:t>
            </a:r>
            <a:endParaRPr lang="en-AU" sz="3200" dirty="0" smtClean="0">
              <a:solidFill>
                <a:srgbClr val="000000"/>
              </a:solidFill>
            </a:endParaRPr>
          </a:p>
        </p:txBody>
      </p:sp>
      <p:sp>
        <p:nvSpPr>
          <p:cNvPr id="3" name="Rectangle 2"/>
          <p:cNvSpPr/>
          <p:nvPr/>
        </p:nvSpPr>
        <p:spPr>
          <a:xfrm>
            <a:off x="0" y="1994467"/>
            <a:ext cx="9144000" cy="4801315"/>
          </a:xfrm>
          <a:prstGeom prst="rect">
            <a:avLst/>
          </a:prstGeom>
          <a:ln>
            <a:solidFill>
              <a:srgbClr val="000000"/>
            </a:solidFill>
          </a:ln>
        </p:spPr>
        <p:txBody>
          <a:bodyPr wrap="square">
            <a:spAutoFit/>
          </a:bodyPr>
          <a:lstStyle/>
          <a:p>
            <a:r>
              <a:rPr lang="en-US" sz="3600" dirty="0" smtClean="0"/>
              <a:t>BUT, the </a:t>
            </a:r>
            <a:r>
              <a:rPr lang="en-US" sz="3600" b="1" u="sng" dirty="0" smtClean="0">
                <a:solidFill>
                  <a:srgbClr val="0000FF"/>
                </a:solidFill>
              </a:rPr>
              <a:t>NSW Law Reform Commission</a:t>
            </a:r>
            <a:r>
              <a:rPr lang="en-US" sz="3600" dirty="0" smtClean="0"/>
              <a:t> report on </a:t>
            </a:r>
            <a:r>
              <a:rPr lang="en-US" sz="3600" b="1" u="sng" dirty="0" smtClean="0">
                <a:solidFill>
                  <a:srgbClr val="0000FF"/>
                </a:solidFill>
              </a:rPr>
              <a:t>Mental Illness (2012)</a:t>
            </a:r>
            <a:r>
              <a:rPr lang="en-US" sz="3600" dirty="0" smtClean="0"/>
              <a:t> and found two things:</a:t>
            </a:r>
          </a:p>
          <a:p>
            <a:endParaRPr lang="en-US" dirty="0"/>
          </a:p>
          <a:p>
            <a:r>
              <a:rPr lang="en-US" sz="2400" dirty="0" smtClean="0"/>
              <a:t>1. The use of this </a:t>
            </a:r>
            <a:r>
              <a:rPr lang="en-US" sz="2400" dirty="0" err="1" smtClean="0"/>
              <a:t>defence</a:t>
            </a:r>
            <a:r>
              <a:rPr lang="en-US" sz="2400" dirty="0" smtClean="0"/>
              <a:t> </a:t>
            </a:r>
            <a:r>
              <a:rPr lang="en-US" sz="2400" dirty="0" smtClean="0">
                <a:solidFill>
                  <a:srgbClr val="000000"/>
                </a:solidFill>
              </a:rPr>
              <a:t>is </a:t>
            </a:r>
            <a:r>
              <a:rPr lang="en-US" sz="2400" b="1" u="sng" dirty="0" smtClean="0">
                <a:solidFill>
                  <a:srgbClr val="000000"/>
                </a:solidFill>
              </a:rPr>
              <a:t>a lot MORE RARE than people think</a:t>
            </a:r>
          </a:p>
          <a:p>
            <a:endParaRPr lang="en-US" b="1" u="sng" dirty="0">
              <a:solidFill>
                <a:srgbClr val="008000"/>
              </a:solidFill>
            </a:endParaRPr>
          </a:p>
          <a:p>
            <a:r>
              <a:rPr lang="en-US" sz="2400" dirty="0" smtClean="0"/>
              <a:t>In </a:t>
            </a:r>
            <a:r>
              <a:rPr lang="en-US" sz="2400" b="1" u="sng" dirty="0" smtClean="0">
                <a:solidFill>
                  <a:srgbClr val="0000FF"/>
                </a:solidFill>
              </a:rPr>
              <a:t>Local Courts</a:t>
            </a:r>
            <a:r>
              <a:rPr lang="en-US" sz="2400" dirty="0" smtClean="0"/>
              <a:t>: </a:t>
            </a:r>
          </a:p>
          <a:p>
            <a:pPr lvl="1"/>
            <a:r>
              <a:rPr lang="en-US" dirty="0" smtClean="0"/>
              <a:t>Only </a:t>
            </a:r>
            <a:r>
              <a:rPr lang="en-US" b="1" u="sng" dirty="0" smtClean="0">
                <a:solidFill>
                  <a:srgbClr val="0000FF"/>
                </a:solidFill>
              </a:rPr>
              <a:t>1.4%</a:t>
            </a:r>
            <a:r>
              <a:rPr lang="en-US" dirty="0" smtClean="0"/>
              <a:t> of people end up getting found </a:t>
            </a:r>
            <a:r>
              <a:rPr lang="en-US" b="1" u="sng" dirty="0" smtClean="0"/>
              <a:t>not guilty</a:t>
            </a:r>
            <a:r>
              <a:rPr lang="en-US" dirty="0" smtClean="0"/>
              <a:t> under </a:t>
            </a:r>
            <a:r>
              <a:rPr lang="en-US" b="1" u="sng" dirty="0" smtClean="0">
                <a:solidFill>
                  <a:srgbClr val="0000FF"/>
                </a:solidFill>
              </a:rPr>
              <a:t>section 32 or 33</a:t>
            </a:r>
            <a:r>
              <a:rPr lang="en-US" dirty="0" smtClean="0"/>
              <a:t> of the </a:t>
            </a:r>
            <a:r>
              <a:rPr lang="en-US" b="1" u="sng" dirty="0">
                <a:solidFill>
                  <a:srgbClr val="0000FF"/>
                </a:solidFill>
              </a:rPr>
              <a:t>Mental Health (Forensic Provisions) </a:t>
            </a:r>
            <a:r>
              <a:rPr lang="en-US" b="1" u="sng" dirty="0" smtClean="0">
                <a:solidFill>
                  <a:srgbClr val="0000FF"/>
                </a:solidFill>
              </a:rPr>
              <a:t>Act</a:t>
            </a:r>
            <a:r>
              <a:rPr lang="en-US" dirty="0" smtClean="0"/>
              <a:t>, but are usually released to the </a:t>
            </a:r>
            <a:r>
              <a:rPr lang="en-US" b="1" u="sng" dirty="0" smtClean="0"/>
              <a:t>care of a responsible person</a:t>
            </a:r>
            <a:r>
              <a:rPr lang="en-US" dirty="0" smtClean="0"/>
              <a:t> (like a family member) or </a:t>
            </a:r>
            <a:r>
              <a:rPr lang="en-US" b="1" u="sng" dirty="0" smtClean="0"/>
              <a:t>have to go to a ‘facility’</a:t>
            </a:r>
            <a:r>
              <a:rPr lang="en-US" dirty="0" smtClean="0"/>
              <a:t> to be treated for their condition.</a:t>
            </a:r>
          </a:p>
          <a:p>
            <a:endParaRPr lang="en-US" dirty="0" smtClean="0"/>
          </a:p>
          <a:p>
            <a:r>
              <a:rPr lang="en-US" sz="2400" dirty="0" smtClean="0"/>
              <a:t>In the </a:t>
            </a:r>
            <a:r>
              <a:rPr lang="en-US" sz="2400" b="1" u="sng" dirty="0" smtClean="0">
                <a:solidFill>
                  <a:srgbClr val="0000FF"/>
                </a:solidFill>
              </a:rPr>
              <a:t>District Courts</a:t>
            </a:r>
            <a:r>
              <a:rPr lang="en-US" sz="2400" dirty="0" smtClean="0"/>
              <a:t> and </a:t>
            </a:r>
            <a:r>
              <a:rPr lang="en-US" sz="2400" b="1" u="sng" dirty="0" smtClean="0">
                <a:solidFill>
                  <a:srgbClr val="0000FF"/>
                </a:solidFill>
              </a:rPr>
              <a:t>Supreme Court</a:t>
            </a:r>
            <a:r>
              <a:rPr lang="en-US" sz="2400" dirty="0" smtClean="0"/>
              <a:t>:</a:t>
            </a:r>
            <a:endParaRPr lang="en-US" sz="2400" dirty="0"/>
          </a:p>
          <a:p>
            <a:pPr lvl="1"/>
            <a:r>
              <a:rPr lang="en-US" dirty="0" smtClean="0"/>
              <a:t>There are usually </a:t>
            </a:r>
            <a:r>
              <a:rPr lang="en-US" b="1" i="1" u="sng" dirty="0" smtClean="0"/>
              <a:t>only</a:t>
            </a:r>
            <a:r>
              <a:rPr lang="en-US" dirty="0" smtClean="0"/>
              <a:t> about </a:t>
            </a:r>
            <a:r>
              <a:rPr lang="en-US" b="1" u="sng" dirty="0" smtClean="0">
                <a:solidFill>
                  <a:srgbClr val="0000FF"/>
                </a:solidFill>
              </a:rPr>
              <a:t>40 cases a year</a:t>
            </a:r>
            <a:r>
              <a:rPr lang="en-US" dirty="0" smtClean="0"/>
              <a:t> where the defendant even </a:t>
            </a:r>
            <a:r>
              <a:rPr lang="en-US" i="1" dirty="0" smtClean="0"/>
              <a:t>tries</a:t>
            </a:r>
            <a:r>
              <a:rPr lang="en-US" dirty="0" smtClean="0"/>
              <a:t> to use the Mental Illness </a:t>
            </a:r>
            <a:r>
              <a:rPr lang="en-US" dirty="0" err="1" smtClean="0"/>
              <a:t>defence</a:t>
            </a:r>
            <a:r>
              <a:rPr lang="en-US" dirty="0" smtClean="0"/>
              <a:t> under </a:t>
            </a:r>
            <a:r>
              <a:rPr lang="en-US" b="1" u="sng" dirty="0" smtClean="0">
                <a:solidFill>
                  <a:srgbClr val="0000FF"/>
                </a:solidFill>
              </a:rPr>
              <a:t>section 12</a:t>
            </a:r>
            <a:r>
              <a:rPr lang="en-US" dirty="0" smtClean="0"/>
              <a:t> </a:t>
            </a:r>
            <a:r>
              <a:rPr lang="en-US" b="1" u="sng" dirty="0">
                <a:solidFill>
                  <a:srgbClr val="0000FF"/>
                </a:solidFill>
              </a:rPr>
              <a:t>Mental Health (Forensic Provisions) Act</a:t>
            </a:r>
            <a:r>
              <a:rPr lang="en-US" dirty="0" smtClean="0"/>
              <a:t> of the  and </a:t>
            </a:r>
            <a:r>
              <a:rPr lang="en-US" b="1" i="1" u="sng" dirty="0" smtClean="0"/>
              <a:t>only</a:t>
            </a:r>
            <a:r>
              <a:rPr lang="en-US" dirty="0" smtClean="0"/>
              <a:t> about </a:t>
            </a:r>
            <a:r>
              <a:rPr lang="en-US" b="1" u="sng" dirty="0" smtClean="0">
                <a:solidFill>
                  <a:srgbClr val="0000FF"/>
                </a:solidFill>
              </a:rPr>
              <a:t>24 actually work</a:t>
            </a:r>
            <a:r>
              <a:rPr lang="en-US" dirty="0" smtClean="0"/>
              <a:t>.</a:t>
            </a:r>
            <a:endParaRPr lang="en-US" dirty="0"/>
          </a:p>
        </p:txBody>
      </p:sp>
      <p:sp>
        <p:nvSpPr>
          <p:cNvPr id="6" name="TextBox 5"/>
          <p:cNvSpPr txBox="1"/>
          <p:nvPr/>
        </p:nvSpPr>
        <p:spPr>
          <a:xfrm>
            <a:off x="0" y="1527175"/>
            <a:ext cx="9144000" cy="461665"/>
          </a:xfrm>
          <a:prstGeom prst="rect">
            <a:avLst/>
          </a:prstGeom>
          <a:solidFill>
            <a:srgbClr val="FF0000"/>
          </a:solidFill>
          <a:ln w="19050" cmpd="sng">
            <a:solidFill>
              <a:schemeClr val="tx1"/>
            </a:solidFill>
          </a:ln>
        </p:spPr>
        <p:txBody>
          <a:bodyPr wrap="square" rtlCol="0">
            <a:spAutoFit/>
          </a:bodyPr>
          <a:lstStyle/>
          <a:p>
            <a:pPr algn="ctr"/>
            <a:r>
              <a:rPr lang="en-US" sz="2400" b="1" i="1" u="sng" dirty="0" smtClean="0">
                <a:solidFill>
                  <a:schemeClr val="bg1"/>
                </a:solidFill>
              </a:rPr>
              <a:t>Assess</a:t>
            </a:r>
            <a:r>
              <a:rPr lang="en-US" sz="2400" b="1" dirty="0" smtClean="0">
                <a:solidFill>
                  <a:schemeClr val="bg1"/>
                </a:solidFill>
              </a:rPr>
              <a:t> </a:t>
            </a:r>
            <a:r>
              <a:rPr lang="en-US" sz="2400" dirty="0" smtClean="0">
                <a:solidFill>
                  <a:schemeClr val="bg1"/>
                </a:solidFill>
              </a:rPr>
              <a:t>the use of </a:t>
            </a:r>
            <a:r>
              <a:rPr lang="en-US" sz="2400" b="1" u="sng" dirty="0" err="1" smtClean="0">
                <a:solidFill>
                  <a:schemeClr val="bg1"/>
                </a:solidFill>
              </a:rPr>
              <a:t>defences</a:t>
            </a:r>
            <a:r>
              <a:rPr lang="en-US" sz="2400" b="1" dirty="0" smtClean="0">
                <a:solidFill>
                  <a:schemeClr val="bg1"/>
                </a:solidFill>
              </a:rPr>
              <a:t> </a:t>
            </a:r>
            <a:r>
              <a:rPr lang="en-US" sz="2400" dirty="0" smtClean="0">
                <a:solidFill>
                  <a:schemeClr val="bg1"/>
                </a:solidFill>
              </a:rPr>
              <a:t>to criminal charges </a:t>
            </a:r>
            <a:r>
              <a:rPr lang="en-US" sz="2400" b="1" u="sng" dirty="0" smtClean="0">
                <a:solidFill>
                  <a:schemeClr val="bg1"/>
                </a:solidFill>
              </a:rPr>
              <a:t>in achieving justice</a:t>
            </a:r>
            <a:endParaRPr lang="en-US" sz="2400" b="1" u="sng" dirty="0">
              <a:solidFill>
                <a:schemeClr val="bg1"/>
              </a:solidFill>
            </a:endParaRPr>
          </a:p>
        </p:txBody>
      </p:sp>
    </p:spTree>
    <p:extLst>
      <p:ext uri="{BB962C8B-B14F-4D97-AF65-F5344CB8AC3E}">
        <p14:creationId xmlns:p14="http://schemas.microsoft.com/office/powerpoint/2010/main" val="1016687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7" name="Rectangle 6"/>
          <p:cNvSpPr/>
          <p:nvPr/>
        </p:nvSpPr>
        <p:spPr>
          <a:xfrm>
            <a:off x="2438399" y="853813"/>
            <a:ext cx="599094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Mental Illness</a:t>
            </a:r>
            <a:endParaRPr lang="en-AU" sz="3200" dirty="0" smtClean="0">
              <a:solidFill>
                <a:srgbClr val="000000"/>
              </a:solidFill>
            </a:endParaRPr>
          </a:p>
        </p:txBody>
      </p:sp>
      <p:sp>
        <p:nvSpPr>
          <p:cNvPr id="6" name="Rectangle 5"/>
          <p:cNvSpPr/>
          <p:nvPr/>
        </p:nvSpPr>
        <p:spPr>
          <a:xfrm>
            <a:off x="0" y="1994467"/>
            <a:ext cx="9144000" cy="4708982"/>
          </a:xfrm>
          <a:prstGeom prst="rect">
            <a:avLst/>
          </a:prstGeom>
          <a:ln>
            <a:solidFill>
              <a:srgbClr val="000000"/>
            </a:solidFill>
          </a:ln>
        </p:spPr>
        <p:txBody>
          <a:bodyPr wrap="square">
            <a:spAutoFit/>
          </a:bodyPr>
          <a:lstStyle/>
          <a:p>
            <a:r>
              <a:rPr lang="en-US" sz="3600" dirty="0"/>
              <a:t>BUT, the </a:t>
            </a:r>
            <a:r>
              <a:rPr lang="en-US" sz="3600" b="1" u="sng" dirty="0">
                <a:solidFill>
                  <a:srgbClr val="0000FF"/>
                </a:solidFill>
              </a:rPr>
              <a:t>NSW Law Reform Commission</a:t>
            </a:r>
            <a:r>
              <a:rPr lang="en-US" sz="3600" dirty="0"/>
              <a:t> report on </a:t>
            </a:r>
            <a:r>
              <a:rPr lang="en-US" sz="3600" b="1" u="sng" dirty="0">
                <a:solidFill>
                  <a:srgbClr val="0000FF"/>
                </a:solidFill>
              </a:rPr>
              <a:t>Mental Illness (2012)</a:t>
            </a:r>
            <a:r>
              <a:rPr lang="en-US" sz="3600" dirty="0"/>
              <a:t> and found two things:</a:t>
            </a:r>
          </a:p>
          <a:p>
            <a:endParaRPr lang="en-US" dirty="0"/>
          </a:p>
          <a:p>
            <a:r>
              <a:rPr lang="en-US" sz="2400" dirty="0"/>
              <a:t>2. An ‘insanity’ plea is not an easy way out. </a:t>
            </a:r>
            <a:r>
              <a:rPr lang="en-US" sz="2400" b="1" u="sng" dirty="0"/>
              <a:t>You still might end up being locked up for life</a:t>
            </a:r>
            <a:r>
              <a:rPr lang="en-US" sz="2400" dirty="0"/>
              <a:t>.</a:t>
            </a:r>
          </a:p>
          <a:p>
            <a:endParaRPr lang="en-US" dirty="0"/>
          </a:p>
          <a:p>
            <a:r>
              <a:rPr lang="en-US" dirty="0"/>
              <a:t>Even though the defendant is found not guilty, </a:t>
            </a:r>
            <a:r>
              <a:rPr lang="en-US" b="1" u="sng" dirty="0"/>
              <a:t>they DON’T JUST GO STRAIGHT HOME</a:t>
            </a:r>
            <a:r>
              <a:rPr lang="en-US" dirty="0"/>
              <a:t>.</a:t>
            </a:r>
          </a:p>
          <a:p>
            <a:endParaRPr lang="en-US" dirty="0"/>
          </a:p>
          <a:p>
            <a:r>
              <a:rPr lang="en-US" dirty="0"/>
              <a:t>The court usually orders that they be </a:t>
            </a:r>
            <a:r>
              <a:rPr lang="en-US" b="1" u="sng" dirty="0"/>
              <a:t>detained</a:t>
            </a:r>
            <a:r>
              <a:rPr lang="en-US" dirty="0"/>
              <a:t> (“kept”) in a </a:t>
            </a:r>
            <a:r>
              <a:rPr lang="en-US" b="1" u="sng" dirty="0"/>
              <a:t>mental health </a:t>
            </a:r>
            <a:r>
              <a:rPr lang="en-US" b="1" u="sng" dirty="0" smtClean="0"/>
              <a:t>facility</a:t>
            </a:r>
            <a:r>
              <a:rPr lang="en-US" dirty="0" smtClean="0"/>
              <a:t>, </a:t>
            </a:r>
            <a:r>
              <a:rPr lang="en-US" b="1" u="sng" dirty="0"/>
              <a:t>OR EVEN A </a:t>
            </a:r>
            <a:r>
              <a:rPr lang="en-US" b="1" u="sng" dirty="0" smtClean="0"/>
              <a:t>PRISON</a:t>
            </a:r>
            <a:r>
              <a:rPr lang="en-US" dirty="0" smtClean="0"/>
              <a:t>, </a:t>
            </a:r>
            <a:r>
              <a:rPr lang="en-US" dirty="0"/>
              <a:t>for an </a:t>
            </a:r>
            <a:r>
              <a:rPr lang="en-US" b="1" u="sng" dirty="0">
                <a:solidFill>
                  <a:srgbClr val="FF0000"/>
                </a:solidFill>
              </a:rPr>
              <a:t>‘indeterminate’ time</a:t>
            </a:r>
            <a:r>
              <a:rPr lang="en-US" dirty="0"/>
              <a:t> (there’s </a:t>
            </a:r>
            <a:r>
              <a:rPr lang="en-US" b="1" u="sng" dirty="0"/>
              <a:t>NO MAXIMUM TIME</a:t>
            </a:r>
            <a:r>
              <a:rPr lang="en-US" dirty="0"/>
              <a:t> – IT COULD BE FOR LIFE!).</a:t>
            </a:r>
          </a:p>
          <a:p>
            <a:endParaRPr lang="en-US" dirty="0"/>
          </a:p>
          <a:p>
            <a:r>
              <a:rPr lang="en-US" dirty="0"/>
              <a:t>There is a </a:t>
            </a:r>
            <a:r>
              <a:rPr lang="en-US" b="1" u="sng" dirty="0">
                <a:solidFill>
                  <a:srgbClr val="0000FF"/>
                </a:solidFill>
              </a:rPr>
              <a:t>Mental Health Review Tribunal</a:t>
            </a:r>
            <a:r>
              <a:rPr lang="en-US" dirty="0"/>
              <a:t> (“</a:t>
            </a:r>
            <a:r>
              <a:rPr lang="en-US" b="1" u="sng" dirty="0">
                <a:solidFill>
                  <a:srgbClr val="0000FF"/>
                </a:solidFill>
              </a:rPr>
              <a:t>MHRT</a:t>
            </a:r>
            <a:r>
              <a:rPr lang="en-US" dirty="0"/>
              <a:t>”) that assesses the person once they’re found not guilty, then the person is ‘detained’, usually for treatment of their disease, then the MHRT checks regularly to see if it is safe to let them leave.</a:t>
            </a:r>
          </a:p>
        </p:txBody>
      </p:sp>
      <p:sp>
        <p:nvSpPr>
          <p:cNvPr id="8" name="TextBox 7"/>
          <p:cNvSpPr txBox="1"/>
          <p:nvPr/>
        </p:nvSpPr>
        <p:spPr>
          <a:xfrm>
            <a:off x="0" y="1527175"/>
            <a:ext cx="9144000" cy="461665"/>
          </a:xfrm>
          <a:prstGeom prst="rect">
            <a:avLst/>
          </a:prstGeom>
          <a:solidFill>
            <a:srgbClr val="FF0000"/>
          </a:solidFill>
          <a:ln w="19050" cmpd="sng">
            <a:solidFill>
              <a:schemeClr val="tx1"/>
            </a:solidFill>
          </a:ln>
        </p:spPr>
        <p:txBody>
          <a:bodyPr wrap="square" rtlCol="0">
            <a:spAutoFit/>
          </a:bodyPr>
          <a:lstStyle/>
          <a:p>
            <a:pPr algn="ctr"/>
            <a:r>
              <a:rPr lang="en-US" sz="2400" b="1" i="1" u="sng" dirty="0" smtClean="0">
                <a:solidFill>
                  <a:schemeClr val="bg1"/>
                </a:solidFill>
              </a:rPr>
              <a:t>Assess</a:t>
            </a:r>
            <a:r>
              <a:rPr lang="en-US" sz="2400" b="1" dirty="0" smtClean="0">
                <a:solidFill>
                  <a:schemeClr val="bg1"/>
                </a:solidFill>
              </a:rPr>
              <a:t> </a:t>
            </a:r>
            <a:r>
              <a:rPr lang="en-US" sz="2400" dirty="0" smtClean="0">
                <a:solidFill>
                  <a:schemeClr val="bg1"/>
                </a:solidFill>
              </a:rPr>
              <a:t>the use of </a:t>
            </a:r>
            <a:r>
              <a:rPr lang="en-US" sz="2400" b="1" u="sng" dirty="0" err="1" smtClean="0">
                <a:solidFill>
                  <a:schemeClr val="bg1"/>
                </a:solidFill>
              </a:rPr>
              <a:t>defences</a:t>
            </a:r>
            <a:r>
              <a:rPr lang="en-US" sz="2400" b="1" dirty="0" smtClean="0">
                <a:solidFill>
                  <a:schemeClr val="bg1"/>
                </a:solidFill>
              </a:rPr>
              <a:t> </a:t>
            </a:r>
            <a:r>
              <a:rPr lang="en-US" sz="2400" dirty="0" smtClean="0">
                <a:solidFill>
                  <a:schemeClr val="bg1"/>
                </a:solidFill>
              </a:rPr>
              <a:t>to criminal charges </a:t>
            </a:r>
            <a:r>
              <a:rPr lang="en-US" sz="2400" b="1" u="sng" dirty="0" smtClean="0">
                <a:solidFill>
                  <a:schemeClr val="bg1"/>
                </a:solidFill>
              </a:rPr>
              <a:t>in achieving justice</a:t>
            </a:r>
            <a:endParaRPr lang="en-US" sz="2400" b="1" u="sng" dirty="0">
              <a:solidFill>
                <a:schemeClr val="bg1"/>
              </a:solidFill>
            </a:endParaRPr>
          </a:p>
        </p:txBody>
      </p:sp>
    </p:spTree>
    <p:extLst>
      <p:ext uri="{BB962C8B-B14F-4D97-AF65-F5344CB8AC3E}">
        <p14:creationId xmlns:p14="http://schemas.microsoft.com/office/powerpoint/2010/main" val="35279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0" y="2623529"/>
            <a:ext cx="9144000" cy="2369880"/>
          </a:xfrm>
          <a:prstGeom prst="rect">
            <a:avLst/>
          </a:prstGeom>
          <a:noFill/>
        </p:spPr>
        <p:txBody>
          <a:bodyPr wrap="square" rtlCol="0">
            <a:spAutoFit/>
          </a:bodyPr>
          <a:lstStyle/>
          <a:p>
            <a:r>
              <a:rPr lang="en-US" sz="3200" dirty="0" smtClean="0"/>
              <a:t>This is when the defendant did wh</a:t>
            </a:r>
            <a:r>
              <a:rPr lang="en-US" sz="3200" b="1" u="sng" dirty="0" smtClean="0"/>
              <a:t>at he thought was needed</a:t>
            </a:r>
            <a:r>
              <a:rPr lang="en-US" sz="3200" dirty="0" smtClean="0"/>
              <a:t> to </a:t>
            </a:r>
            <a:r>
              <a:rPr lang="en-US" sz="3200" b="1" u="sng" dirty="0" smtClean="0"/>
              <a:t>defend</a:t>
            </a:r>
            <a:r>
              <a:rPr lang="en-US" sz="3200" dirty="0" smtClean="0"/>
              <a:t> </a:t>
            </a:r>
            <a:r>
              <a:rPr lang="en-US" sz="3200" b="1" u="sng" dirty="0" smtClean="0"/>
              <a:t>himself, or someone else</a:t>
            </a:r>
            <a:r>
              <a:rPr lang="en-US" sz="3200" dirty="0" smtClean="0"/>
              <a:t>, from a </a:t>
            </a:r>
            <a:r>
              <a:rPr lang="en-US" sz="3200" b="1" u="sng" dirty="0" smtClean="0"/>
              <a:t>threat</a:t>
            </a:r>
            <a:r>
              <a:rPr lang="en-US" sz="3200" dirty="0" smtClean="0"/>
              <a:t>.</a:t>
            </a:r>
          </a:p>
          <a:p>
            <a:pPr algn="r"/>
            <a:r>
              <a:rPr lang="en-US" sz="3200" b="1" u="sng" dirty="0" smtClean="0">
                <a:solidFill>
                  <a:srgbClr val="0000FF"/>
                </a:solidFill>
              </a:rPr>
              <a:t>R </a:t>
            </a:r>
            <a:r>
              <a:rPr lang="en-US" sz="3200" b="1" u="sng" dirty="0">
                <a:solidFill>
                  <a:srgbClr val="0000FF"/>
                </a:solidFill>
              </a:rPr>
              <a:t>v </a:t>
            </a:r>
            <a:r>
              <a:rPr lang="en-US" sz="3200" b="1" u="sng" dirty="0" err="1" smtClean="0">
                <a:solidFill>
                  <a:srgbClr val="0000FF"/>
                </a:solidFill>
              </a:rPr>
              <a:t>Katarzynski</a:t>
            </a:r>
            <a:r>
              <a:rPr lang="en-US" sz="3200" b="1" u="sng" dirty="0" smtClean="0">
                <a:solidFill>
                  <a:srgbClr val="0000FF"/>
                </a:solidFill>
              </a:rPr>
              <a:t> (2002)</a:t>
            </a:r>
            <a:endParaRPr lang="en-US" sz="3200" b="1" u="sng" dirty="0">
              <a:solidFill>
                <a:srgbClr val="0000FF"/>
              </a:solidFill>
            </a:endParaRPr>
          </a:p>
          <a:p>
            <a:r>
              <a:rPr lang="en-AU" sz="2000" dirty="0" smtClean="0"/>
              <a:t>												</a:t>
            </a:r>
            <a:r>
              <a:rPr lang="en-AU" sz="2000" dirty="0"/>
              <a:t> </a:t>
            </a:r>
            <a:r>
              <a:rPr lang="en-AU" sz="2000" dirty="0" smtClean="0"/>
              <a:t>        </a:t>
            </a:r>
            <a:r>
              <a:rPr lang="en-AU" sz="1600" i="1" dirty="0" smtClean="0"/>
              <a:t>(KAT-AR-ZIN-SKI)</a:t>
            </a:r>
          </a:p>
        </p:txBody>
      </p:sp>
      <p:sp>
        <p:nvSpPr>
          <p:cNvPr id="6" name="Rectangle 5"/>
          <p:cNvSpPr/>
          <p:nvPr/>
        </p:nvSpPr>
        <p:spPr>
          <a:xfrm>
            <a:off x="2438399" y="853813"/>
            <a:ext cx="5755902"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Self-Defence</a:t>
            </a:r>
            <a:endParaRPr lang="en-AU" sz="3200" dirty="0" smtClean="0">
              <a:solidFill>
                <a:srgbClr val="000000"/>
              </a:solidFill>
            </a:endParaRPr>
          </a:p>
        </p:txBody>
      </p:sp>
    </p:spTree>
    <p:extLst>
      <p:ext uri="{BB962C8B-B14F-4D97-AF65-F5344CB8AC3E}">
        <p14:creationId xmlns:p14="http://schemas.microsoft.com/office/powerpoint/2010/main" val="288662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0" y="2060848"/>
            <a:ext cx="9144000" cy="3908762"/>
          </a:xfrm>
          <a:prstGeom prst="rect">
            <a:avLst/>
          </a:prstGeom>
          <a:noFill/>
        </p:spPr>
        <p:txBody>
          <a:bodyPr wrap="square" rtlCol="0">
            <a:spAutoFit/>
          </a:bodyPr>
          <a:lstStyle/>
          <a:p>
            <a:r>
              <a:rPr lang="en-AU" sz="2400" dirty="0" smtClean="0"/>
              <a:t>For ‘</a:t>
            </a:r>
            <a:r>
              <a:rPr lang="en-AU" sz="2400" b="1" u="sng" dirty="0" smtClean="0">
                <a:solidFill>
                  <a:srgbClr val="0000FF"/>
                </a:solidFill>
              </a:rPr>
              <a:t>self-defence</a:t>
            </a:r>
            <a:r>
              <a:rPr lang="en-AU" sz="2400" dirty="0" smtClean="0"/>
              <a:t>’ to be accepted: </a:t>
            </a:r>
          </a:p>
          <a:p>
            <a:endParaRPr lang="en-AU" sz="2400" dirty="0"/>
          </a:p>
          <a:p>
            <a:pPr marL="457200" indent="-457200">
              <a:buAutoNum type="arabicPeriod"/>
            </a:pPr>
            <a:r>
              <a:rPr lang="en-AU" sz="2400" dirty="0" smtClean="0"/>
              <a:t>The </a:t>
            </a:r>
            <a:r>
              <a:rPr lang="en-AU" sz="2400" b="1" u="sng" dirty="0" smtClean="0"/>
              <a:t>amount of force</a:t>
            </a:r>
            <a:r>
              <a:rPr lang="en-AU" sz="2400" dirty="0" smtClean="0"/>
              <a:t> the defendant used has to be </a:t>
            </a:r>
            <a:r>
              <a:rPr lang="en-AU" sz="2400" b="1" u="sng" dirty="0" smtClean="0"/>
              <a:t>‘</a:t>
            </a:r>
            <a:r>
              <a:rPr lang="en-AU" sz="2400" b="1" i="1" u="sng" dirty="0" smtClean="0">
                <a:solidFill>
                  <a:srgbClr val="0000FF"/>
                </a:solidFill>
              </a:rPr>
              <a:t>proportionate</a:t>
            </a:r>
            <a:r>
              <a:rPr lang="en-AU" sz="2400" b="1" dirty="0" smtClean="0">
                <a:solidFill>
                  <a:srgbClr val="000000"/>
                </a:solidFill>
              </a:rPr>
              <a:t>’</a:t>
            </a:r>
            <a:r>
              <a:rPr lang="en-AU" sz="2400" dirty="0" smtClean="0">
                <a:solidFill>
                  <a:srgbClr val="FF0000"/>
                </a:solidFill>
              </a:rPr>
              <a:t> </a:t>
            </a:r>
            <a:r>
              <a:rPr lang="en-AU" sz="2400" dirty="0" smtClean="0"/>
              <a:t>to the </a:t>
            </a:r>
            <a:r>
              <a:rPr lang="en-AU" sz="2400" b="1" u="sng" dirty="0" smtClean="0"/>
              <a:t>threat</a:t>
            </a:r>
            <a:r>
              <a:rPr lang="en-AU" sz="2400" dirty="0" smtClean="0"/>
              <a:t>. </a:t>
            </a:r>
          </a:p>
          <a:p>
            <a:r>
              <a:rPr lang="en-AU" sz="2000" i="1" dirty="0" smtClean="0"/>
              <a:t>			e.g. You can’t stab someone if they are about to punch you</a:t>
            </a:r>
            <a:r>
              <a:rPr lang="en-AU" sz="2000" i="1" dirty="0"/>
              <a:t> </a:t>
            </a:r>
            <a:r>
              <a:rPr lang="en-AU" sz="2000" i="1" dirty="0" smtClean="0"/>
              <a:t>(</a:t>
            </a:r>
            <a:r>
              <a:rPr lang="en-AU" sz="2000" b="1" i="1" u="sng" dirty="0" err="1" smtClean="0">
                <a:solidFill>
                  <a:srgbClr val="0000FF"/>
                </a:solidFill>
              </a:rPr>
              <a:t>McInnes</a:t>
            </a:r>
            <a:r>
              <a:rPr lang="en-AU" sz="2000" i="1" dirty="0" smtClean="0"/>
              <a:t>)</a:t>
            </a:r>
          </a:p>
          <a:p>
            <a:endParaRPr lang="en-AU" sz="2000" dirty="0" smtClean="0"/>
          </a:p>
          <a:p>
            <a:pPr marL="457200" indent="-457200">
              <a:buFont typeface="+mj-lt"/>
              <a:buAutoNum type="arabicPeriod" startAt="2"/>
            </a:pPr>
            <a:r>
              <a:rPr lang="en-AU" sz="2400" dirty="0" smtClean="0"/>
              <a:t>The </a:t>
            </a:r>
            <a:r>
              <a:rPr lang="en-AU" sz="2400" b="1" u="sng" dirty="0" smtClean="0"/>
              <a:t>threat doesn’t have to be REAL</a:t>
            </a:r>
            <a:r>
              <a:rPr lang="en-AU" sz="2400" dirty="0" smtClean="0"/>
              <a:t>. The defendant just has to be defending himself from WHAT HE THINKS is the threat (the ‘</a:t>
            </a:r>
            <a:r>
              <a:rPr lang="en-AU" sz="2400" b="1" i="1" u="sng" dirty="0" smtClean="0">
                <a:solidFill>
                  <a:srgbClr val="0000FF"/>
                </a:solidFill>
              </a:rPr>
              <a:t>perceived</a:t>
            </a:r>
            <a:r>
              <a:rPr lang="en-AU" sz="2400" b="1" dirty="0" smtClean="0">
                <a:solidFill>
                  <a:srgbClr val="0000FF"/>
                </a:solidFill>
              </a:rPr>
              <a:t> </a:t>
            </a:r>
            <a:r>
              <a:rPr lang="en-AU" sz="2400" b="1" u="sng" dirty="0" smtClean="0">
                <a:solidFill>
                  <a:srgbClr val="0000FF"/>
                </a:solidFill>
              </a:rPr>
              <a:t>threat</a:t>
            </a:r>
            <a:r>
              <a:rPr lang="en-AU" sz="2400" dirty="0" smtClean="0"/>
              <a:t>’).</a:t>
            </a:r>
            <a:endParaRPr lang="en-AU" sz="2400" i="1" dirty="0" smtClean="0"/>
          </a:p>
          <a:p>
            <a:pPr lvl="3"/>
            <a:r>
              <a:rPr lang="en-AU" sz="2000" i="1" dirty="0" smtClean="0"/>
              <a:t>e.g. If someone threatened him with a gun, but he didn’t know it was fake, he can still defend himself.</a:t>
            </a:r>
          </a:p>
        </p:txBody>
      </p:sp>
      <p:sp>
        <p:nvSpPr>
          <p:cNvPr id="6" name="Rectangle 5"/>
          <p:cNvSpPr/>
          <p:nvPr/>
        </p:nvSpPr>
        <p:spPr>
          <a:xfrm>
            <a:off x="2438399" y="853813"/>
            <a:ext cx="5755902"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Self-Defence</a:t>
            </a:r>
            <a:endParaRPr lang="en-AU" sz="3200" dirty="0" smtClean="0">
              <a:solidFill>
                <a:srgbClr val="000000"/>
              </a:solidFill>
            </a:endParaRPr>
          </a:p>
        </p:txBody>
      </p:sp>
    </p:spTree>
    <p:extLst>
      <p:ext uri="{BB962C8B-B14F-4D97-AF65-F5344CB8AC3E}">
        <p14:creationId xmlns:p14="http://schemas.microsoft.com/office/powerpoint/2010/main" val="162419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0" y="3068960"/>
            <a:ext cx="9143999" cy="1569660"/>
          </a:xfrm>
          <a:prstGeom prst="rect">
            <a:avLst/>
          </a:prstGeom>
          <a:noFill/>
        </p:spPr>
        <p:txBody>
          <a:bodyPr wrap="square" rtlCol="0">
            <a:spAutoFit/>
          </a:bodyPr>
          <a:lstStyle/>
          <a:p>
            <a:r>
              <a:rPr lang="en-AU" sz="3200" dirty="0" smtClean="0"/>
              <a:t>This can be used when the </a:t>
            </a:r>
            <a:r>
              <a:rPr lang="en-AU" sz="3200" b="1" u="sng" dirty="0" smtClean="0"/>
              <a:t>consequences</a:t>
            </a:r>
            <a:r>
              <a:rPr lang="en-AU" sz="3200" dirty="0" smtClean="0"/>
              <a:t> of </a:t>
            </a:r>
            <a:r>
              <a:rPr lang="en-AU" sz="3200" b="1" i="1" u="sng" dirty="0" smtClean="0"/>
              <a:t>NOT</a:t>
            </a:r>
            <a:r>
              <a:rPr lang="en-AU" sz="3200" b="1" u="sng" dirty="0" smtClean="0"/>
              <a:t> committing the crime</a:t>
            </a:r>
            <a:r>
              <a:rPr lang="en-AU" sz="3200" dirty="0" smtClean="0"/>
              <a:t> would have been </a:t>
            </a:r>
            <a:r>
              <a:rPr lang="en-AU" sz="3200" b="1" u="sng" dirty="0" smtClean="0"/>
              <a:t>WORSE</a:t>
            </a:r>
            <a:r>
              <a:rPr lang="en-AU" sz="3200" dirty="0" smtClean="0"/>
              <a:t> than the consequences </a:t>
            </a:r>
            <a:r>
              <a:rPr lang="en-AU" sz="3200" b="1" i="1" u="sng" dirty="0" smtClean="0"/>
              <a:t>OF</a:t>
            </a:r>
            <a:r>
              <a:rPr lang="en-AU" sz="3200" b="1" u="sng" dirty="0" smtClean="0"/>
              <a:t> committing the crime</a:t>
            </a:r>
            <a:r>
              <a:rPr lang="en-AU" sz="3200" dirty="0" smtClean="0"/>
              <a:t>.</a:t>
            </a:r>
          </a:p>
        </p:txBody>
      </p:sp>
      <p:sp>
        <p:nvSpPr>
          <p:cNvPr id="8" name="Rectangle 7"/>
          <p:cNvSpPr/>
          <p:nvPr/>
        </p:nvSpPr>
        <p:spPr>
          <a:xfrm>
            <a:off x="2438399" y="853813"/>
            <a:ext cx="523813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Necessity</a:t>
            </a:r>
            <a:endParaRPr lang="en-AU" sz="3200" dirty="0" smtClean="0">
              <a:solidFill>
                <a:srgbClr val="000000"/>
              </a:solidFill>
            </a:endParaRPr>
          </a:p>
        </p:txBody>
      </p:sp>
    </p:spTree>
    <p:extLst>
      <p:ext uri="{BB962C8B-B14F-4D97-AF65-F5344CB8AC3E}">
        <p14:creationId xmlns:p14="http://schemas.microsoft.com/office/powerpoint/2010/main" val="102565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0" y="1447800"/>
            <a:ext cx="6012159" cy="5386089"/>
          </a:xfrm>
          <a:prstGeom prst="rect">
            <a:avLst/>
          </a:prstGeom>
          <a:noFill/>
        </p:spPr>
        <p:txBody>
          <a:bodyPr wrap="square" rtlCol="0">
            <a:spAutoFit/>
          </a:bodyPr>
          <a:lstStyle/>
          <a:p>
            <a:r>
              <a:rPr lang="en-AU" sz="3200" dirty="0" smtClean="0"/>
              <a:t>This defence </a:t>
            </a:r>
            <a:r>
              <a:rPr lang="en-AU" sz="3200" b="1" u="sng" dirty="0" smtClean="0">
                <a:solidFill>
                  <a:srgbClr val="FF0000"/>
                </a:solidFill>
              </a:rPr>
              <a:t>DIDN’T WORK</a:t>
            </a:r>
            <a:r>
              <a:rPr lang="en-AU" sz="3200" dirty="0" smtClean="0"/>
              <a:t> in:</a:t>
            </a:r>
          </a:p>
          <a:p>
            <a:endParaRPr lang="en-AU" sz="2400" b="1" u="sng" dirty="0" smtClean="0">
              <a:solidFill>
                <a:srgbClr val="0000FF"/>
              </a:solidFill>
            </a:endParaRPr>
          </a:p>
          <a:p>
            <a:r>
              <a:rPr lang="en-AU" sz="2400" b="1" u="sng" dirty="0" smtClean="0">
                <a:solidFill>
                  <a:srgbClr val="0000FF"/>
                </a:solidFill>
              </a:rPr>
              <a:t>Dudley and Stephens v R (1884)</a:t>
            </a:r>
            <a:r>
              <a:rPr lang="en-AU" sz="2400" dirty="0" smtClean="0"/>
              <a:t> </a:t>
            </a:r>
          </a:p>
          <a:p>
            <a:endParaRPr lang="en-AU" sz="2400" dirty="0"/>
          </a:p>
          <a:p>
            <a:r>
              <a:rPr lang="en-AU" sz="2400" dirty="0" smtClean="0"/>
              <a:t>These guys were stranded at sea for 20 days. They thought they’d starve, so they killed a boy and ate him. They didn’t even enjoy the meal…</a:t>
            </a:r>
          </a:p>
          <a:p>
            <a:endParaRPr lang="en-AU" sz="2400" dirty="0"/>
          </a:p>
          <a:p>
            <a:r>
              <a:rPr lang="en-AU" sz="2400" dirty="0" smtClean="0"/>
              <a:t>The strange thing about this case is that the judge ruled that the defence of necessity </a:t>
            </a:r>
            <a:r>
              <a:rPr lang="en-AU" sz="2400" b="1" i="1" u="sng" dirty="0" smtClean="0">
                <a:solidFill>
                  <a:srgbClr val="FF0000"/>
                </a:solidFill>
              </a:rPr>
              <a:t>still</a:t>
            </a:r>
            <a:r>
              <a:rPr lang="en-AU" sz="2400" dirty="0" smtClean="0">
                <a:solidFill>
                  <a:srgbClr val="FF0000"/>
                </a:solidFill>
              </a:rPr>
              <a:t> </a:t>
            </a:r>
            <a:r>
              <a:rPr lang="en-AU" sz="2400" b="1" u="sng" dirty="0" smtClean="0">
                <a:solidFill>
                  <a:srgbClr val="FF0000"/>
                </a:solidFill>
              </a:rPr>
              <a:t>couldn’t be used here</a:t>
            </a:r>
            <a:r>
              <a:rPr lang="en-AU" sz="2400" dirty="0" smtClean="0"/>
              <a:t>. Apparently </a:t>
            </a:r>
            <a:r>
              <a:rPr lang="en-AU" sz="2400" i="1" dirty="0" smtClean="0"/>
              <a:t>the men COULD still have been rescued</a:t>
            </a:r>
            <a:r>
              <a:rPr lang="en-AU" sz="2400" dirty="0" smtClean="0"/>
              <a:t>, </a:t>
            </a:r>
            <a:r>
              <a:rPr lang="en-AU" sz="2400" b="1" u="sng" dirty="0" smtClean="0"/>
              <a:t>so it wasn’t yet necessary to commit this crime</a:t>
            </a:r>
            <a:r>
              <a:rPr lang="en-AU" sz="2400" dirty="0" smtClean="0"/>
              <a:t>.</a:t>
            </a:r>
          </a:p>
        </p:txBody>
      </p:sp>
      <p:pic>
        <p:nvPicPr>
          <p:cNvPr id="5" name="Picture 4"/>
          <p:cNvPicPr/>
          <p:nvPr/>
        </p:nvPicPr>
        <p:blipFill>
          <a:blip r:embed="rId2"/>
          <a:srcRect l="4000" t="5344" r="4286" b="9160"/>
          <a:stretch>
            <a:fillRect/>
          </a:stretch>
        </p:blipFill>
        <p:spPr bwMode="auto">
          <a:xfrm>
            <a:off x="6012159" y="2924944"/>
            <a:ext cx="3131840" cy="2185458"/>
          </a:xfrm>
          <a:prstGeom prst="rect">
            <a:avLst/>
          </a:prstGeom>
          <a:noFill/>
          <a:ln w="34925" cap="flat" cmpd="sng" algn="ctr">
            <a:solidFill>
              <a:srgbClr val="000000"/>
            </a:solidFill>
            <a:prstDash val="solid"/>
            <a:miter lim="800000"/>
            <a:headEnd type="none" w="med" len="med"/>
            <a:tailEnd type="none" w="med" len="med"/>
          </a:ln>
        </p:spPr>
      </p:pic>
      <p:sp>
        <p:nvSpPr>
          <p:cNvPr id="8" name="Rectangle 7"/>
          <p:cNvSpPr/>
          <p:nvPr/>
        </p:nvSpPr>
        <p:spPr>
          <a:xfrm>
            <a:off x="2438399" y="853813"/>
            <a:ext cx="523813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Necessity</a:t>
            </a:r>
            <a:endParaRPr lang="en-AU" sz="3200" dirty="0" smtClean="0">
              <a:solidFill>
                <a:srgbClr val="000000"/>
              </a:solidFill>
            </a:endParaRPr>
          </a:p>
        </p:txBody>
      </p:sp>
    </p:spTree>
    <p:extLst>
      <p:ext uri="{BB962C8B-B14F-4D97-AF65-F5344CB8AC3E}">
        <p14:creationId xmlns:p14="http://schemas.microsoft.com/office/powerpoint/2010/main" val="419551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3203848" y="1447800"/>
            <a:ext cx="5940152" cy="5386089"/>
          </a:xfrm>
          <a:prstGeom prst="rect">
            <a:avLst/>
          </a:prstGeom>
          <a:noFill/>
        </p:spPr>
        <p:txBody>
          <a:bodyPr wrap="square" rtlCol="0">
            <a:spAutoFit/>
          </a:bodyPr>
          <a:lstStyle/>
          <a:p>
            <a:pPr algn="r"/>
            <a:r>
              <a:rPr lang="en-AU" sz="3200" dirty="0" smtClean="0"/>
              <a:t>This defence </a:t>
            </a:r>
            <a:r>
              <a:rPr lang="en-AU" sz="3200" b="1" u="sng" dirty="0" smtClean="0">
                <a:solidFill>
                  <a:srgbClr val="008000"/>
                </a:solidFill>
              </a:rPr>
              <a:t>DID WORK</a:t>
            </a:r>
            <a:r>
              <a:rPr lang="en-AU" sz="3200" dirty="0" smtClean="0"/>
              <a:t> in:</a:t>
            </a:r>
          </a:p>
          <a:p>
            <a:pPr algn="r"/>
            <a:endParaRPr lang="en-AU" sz="2400" b="1" u="sng" dirty="0" smtClean="0">
              <a:solidFill>
                <a:srgbClr val="0000FF"/>
              </a:solidFill>
            </a:endParaRPr>
          </a:p>
          <a:p>
            <a:pPr algn="r"/>
            <a:r>
              <a:rPr lang="en-AU" sz="2400" b="1" u="sng" dirty="0">
                <a:solidFill>
                  <a:srgbClr val="0000FF"/>
                </a:solidFill>
              </a:rPr>
              <a:t>R v White (1987)</a:t>
            </a:r>
            <a:r>
              <a:rPr lang="en-AU" sz="2400" dirty="0"/>
              <a:t>. </a:t>
            </a:r>
          </a:p>
          <a:p>
            <a:pPr algn="r"/>
            <a:endParaRPr lang="en-AU" sz="2400" dirty="0"/>
          </a:p>
          <a:p>
            <a:pPr algn="r"/>
            <a:r>
              <a:rPr lang="en-AU" sz="2400" dirty="0" smtClean="0"/>
              <a:t>Mr </a:t>
            </a:r>
            <a:r>
              <a:rPr lang="en-AU" sz="2400" dirty="0"/>
              <a:t>White was caught speeding and got fined, but appealed the fine because he said he was </a:t>
            </a:r>
            <a:r>
              <a:rPr lang="en-AU" sz="2400" b="1" u="sng" dirty="0"/>
              <a:t>rushing his son to </a:t>
            </a:r>
            <a:r>
              <a:rPr lang="en-AU" sz="2400" b="1" u="sng" dirty="0" smtClean="0"/>
              <a:t>hospital</a:t>
            </a:r>
            <a:r>
              <a:rPr lang="en-AU" sz="2400" dirty="0" smtClean="0"/>
              <a:t> (the boy was apparently having an asthma attack). </a:t>
            </a:r>
          </a:p>
          <a:p>
            <a:pPr algn="r"/>
            <a:endParaRPr lang="en-AU" sz="2400" dirty="0" smtClean="0"/>
          </a:p>
          <a:p>
            <a:pPr algn="r"/>
            <a:r>
              <a:rPr lang="en-AU" sz="2400" dirty="0" smtClean="0"/>
              <a:t>The judge said his </a:t>
            </a:r>
            <a:r>
              <a:rPr lang="en-AU" sz="2400" b="1" u="sng" dirty="0" smtClean="0"/>
              <a:t>son </a:t>
            </a:r>
            <a:r>
              <a:rPr lang="en-AU" sz="2400" b="1" u="sng" dirty="0"/>
              <a:t>dying</a:t>
            </a:r>
            <a:r>
              <a:rPr lang="en-AU" sz="2400" dirty="0"/>
              <a:t> </a:t>
            </a:r>
            <a:r>
              <a:rPr lang="en-AU" sz="2400" dirty="0" smtClean="0"/>
              <a:t>would have been </a:t>
            </a:r>
            <a:r>
              <a:rPr lang="en-AU" sz="2400" b="1" i="1" u="sng" dirty="0"/>
              <a:t>WORSE THAN</a:t>
            </a:r>
            <a:r>
              <a:rPr lang="en-AU" sz="2400" dirty="0"/>
              <a:t> </a:t>
            </a:r>
            <a:r>
              <a:rPr lang="en-AU" sz="2400" dirty="0" smtClean="0"/>
              <a:t>the consequences </a:t>
            </a:r>
            <a:r>
              <a:rPr lang="en-AU" sz="2400" dirty="0"/>
              <a:t>of </a:t>
            </a:r>
            <a:r>
              <a:rPr lang="en-AU" sz="2400" b="1" u="sng" dirty="0"/>
              <a:t>speeding</a:t>
            </a:r>
            <a:r>
              <a:rPr lang="en-AU" sz="2400" dirty="0"/>
              <a:t>. </a:t>
            </a:r>
          </a:p>
          <a:p>
            <a:pPr algn="r"/>
            <a:endParaRPr lang="en-AU" sz="2400" dirty="0"/>
          </a:p>
          <a:p>
            <a:pPr algn="r"/>
            <a:r>
              <a:rPr lang="en-AU" sz="2400" dirty="0"/>
              <a:t>Therefore, there was a </a:t>
            </a:r>
            <a:r>
              <a:rPr lang="en-AU" sz="2400" b="1" i="1" u="sng" dirty="0"/>
              <a:t>necessity</a:t>
            </a:r>
            <a:r>
              <a:rPr lang="en-AU" sz="2400" b="1" dirty="0"/>
              <a:t> </a:t>
            </a:r>
            <a:r>
              <a:rPr lang="en-AU" sz="2400" dirty="0"/>
              <a:t>for the crime to be committed.</a:t>
            </a:r>
          </a:p>
        </p:txBody>
      </p:sp>
      <p:sp>
        <p:nvSpPr>
          <p:cNvPr id="8" name="Rectangle 7"/>
          <p:cNvSpPr/>
          <p:nvPr/>
        </p:nvSpPr>
        <p:spPr>
          <a:xfrm>
            <a:off x="2438399" y="853813"/>
            <a:ext cx="523813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Necessity</a:t>
            </a:r>
            <a:endParaRPr lang="en-AU" sz="3200" dirty="0" smtClean="0">
              <a:solidFill>
                <a:srgbClr val="000000"/>
              </a:solidFill>
            </a:endParaRPr>
          </a:p>
        </p:txBody>
      </p:sp>
      <p:pic>
        <p:nvPicPr>
          <p:cNvPr id="3" name="Picture 2"/>
          <p:cNvPicPr>
            <a:picLocks noChangeAspect="1"/>
          </p:cNvPicPr>
          <p:nvPr/>
        </p:nvPicPr>
        <p:blipFill>
          <a:blip r:embed="rId2"/>
          <a:stretch>
            <a:fillRect/>
          </a:stretch>
        </p:blipFill>
        <p:spPr>
          <a:xfrm>
            <a:off x="179512" y="1988840"/>
            <a:ext cx="2730500" cy="3987800"/>
          </a:xfrm>
          <a:prstGeom prst="rect">
            <a:avLst/>
          </a:prstGeom>
        </p:spPr>
      </p:pic>
    </p:spTree>
    <p:extLst>
      <p:ext uri="{BB962C8B-B14F-4D97-AF65-F5344CB8AC3E}">
        <p14:creationId xmlns:p14="http://schemas.microsoft.com/office/powerpoint/2010/main" val="330909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0" y="1703705"/>
            <a:ext cx="5436096" cy="4893647"/>
          </a:xfrm>
          <a:prstGeom prst="rect">
            <a:avLst/>
          </a:prstGeom>
          <a:noFill/>
        </p:spPr>
        <p:txBody>
          <a:bodyPr wrap="square" rtlCol="0">
            <a:spAutoFit/>
          </a:bodyPr>
          <a:lstStyle/>
          <a:p>
            <a:r>
              <a:rPr lang="en-AU" sz="2400" dirty="0" smtClean="0"/>
              <a:t>If you do something under </a:t>
            </a:r>
            <a:r>
              <a:rPr lang="en-AU" sz="2400" b="1" u="sng" dirty="0" smtClean="0"/>
              <a:t>duress</a:t>
            </a:r>
            <a:r>
              <a:rPr lang="en-AU" sz="2400" dirty="0" smtClean="0"/>
              <a:t>, you are doing it because </a:t>
            </a:r>
            <a:r>
              <a:rPr lang="en-AU" sz="2400" b="1" u="sng" dirty="0" smtClean="0"/>
              <a:t>someone is threatening you</a:t>
            </a:r>
            <a:r>
              <a:rPr lang="en-AU" sz="2400" dirty="0" smtClean="0"/>
              <a:t>. </a:t>
            </a:r>
          </a:p>
          <a:p>
            <a:endParaRPr lang="en-AU" sz="2400" dirty="0" smtClean="0"/>
          </a:p>
          <a:p>
            <a:r>
              <a:rPr lang="en-AU" sz="2400" dirty="0" smtClean="0"/>
              <a:t>As a defence, you have to prove that </a:t>
            </a:r>
            <a:r>
              <a:rPr lang="en-AU" sz="2400" b="1" i="1" u="sng" dirty="0" smtClean="0"/>
              <a:t>you genuinely believed</a:t>
            </a:r>
            <a:r>
              <a:rPr lang="en-AU" sz="2400" b="1" i="1" dirty="0" smtClean="0"/>
              <a:t> </a:t>
            </a:r>
            <a:r>
              <a:rPr lang="en-AU" sz="2400" dirty="0" smtClean="0"/>
              <a:t>that your life or someone else’s </a:t>
            </a:r>
            <a:r>
              <a:rPr lang="en-AU" sz="2400" b="1" u="sng" dirty="0" smtClean="0"/>
              <a:t>life was in danger</a:t>
            </a:r>
            <a:r>
              <a:rPr lang="en-AU" sz="2400" b="1" dirty="0" smtClean="0"/>
              <a:t> </a:t>
            </a:r>
            <a:r>
              <a:rPr lang="en-AU" sz="2400" b="1" i="1" u="sng" dirty="0" smtClean="0"/>
              <a:t>if you did NOT commit the crime</a:t>
            </a:r>
            <a:r>
              <a:rPr lang="en-AU" sz="2400" dirty="0" smtClean="0"/>
              <a:t>. </a:t>
            </a:r>
          </a:p>
          <a:p>
            <a:endParaRPr lang="en-AU" sz="2400" b="1" u="sng" dirty="0" smtClean="0"/>
          </a:p>
          <a:p>
            <a:r>
              <a:rPr lang="en-AU" sz="2400" b="1" u="sng" dirty="0" smtClean="0">
                <a:solidFill>
                  <a:srgbClr val="0000FF"/>
                </a:solidFill>
              </a:rPr>
              <a:t>R v Williamson (1972)</a:t>
            </a:r>
          </a:p>
          <a:p>
            <a:r>
              <a:rPr lang="en-AU" sz="2400" dirty="0" smtClean="0"/>
              <a:t>A guy (Williamson) disposed of a body </a:t>
            </a:r>
            <a:r>
              <a:rPr lang="en-AU" sz="2400" b="1" dirty="0" smtClean="0"/>
              <a:t>for someone else</a:t>
            </a:r>
            <a:r>
              <a:rPr lang="en-AU" sz="2400" dirty="0" smtClean="0"/>
              <a:t> while under the threat of death (i.e. “Bury this body or I’ll kill you”). </a:t>
            </a:r>
            <a:endParaRPr lang="en-AU" sz="2400" dirty="0"/>
          </a:p>
        </p:txBody>
      </p:sp>
      <p:pic>
        <p:nvPicPr>
          <p:cNvPr id="6" name="Picture 5"/>
          <p:cNvPicPr/>
          <p:nvPr/>
        </p:nvPicPr>
        <p:blipFill rotWithShape="1">
          <a:blip r:embed="rId2"/>
          <a:srcRect r="6149"/>
          <a:stretch/>
        </p:blipFill>
        <p:spPr bwMode="auto">
          <a:xfrm>
            <a:off x="5436096" y="2557240"/>
            <a:ext cx="3707904" cy="2959992"/>
          </a:xfrm>
          <a:prstGeom prst="rect">
            <a:avLst/>
          </a:prstGeom>
          <a:noFill/>
          <a:ln w="9525">
            <a:solidFill>
              <a:srgbClr val="000000"/>
            </a:solidFill>
            <a:miter lim="800000"/>
            <a:headEnd/>
            <a:tailEnd/>
          </a:ln>
        </p:spPr>
      </p:pic>
      <p:sp>
        <p:nvSpPr>
          <p:cNvPr id="8" name="Rectangle 7"/>
          <p:cNvSpPr/>
          <p:nvPr/>
        </p:nvSpPr>
        <p:spPr>
          <a:xfrm>
            <a:off x="2438399" y="853813"/>
            <a:ext cx="4772260"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Duress</a:t>
            </a:r>
            <a:endParaRPr lang="en-AU" sz="3200" dirty="0" smtClean="0">
              <a:solidFill>
                <a:srgbClr val="000000"/>
              </a:solidFill>
            </a:endParaRPr>
          </a:p>
        </p:txBody>
      </p:sp>
    </p:spTree>
    <p:extLst>
      <p:ext uri="{BB962C8B-B14F-4D97-AF65-F5344CB8AC3E}">
        <p14:creationId xmlns:p14="http://schemas.microsoft.com/office/powerpoint/2010/main" val="26781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0" y="1857012"/>
            <a:ext cx="9144000" cy="4524316"/>
          </a:xfrm>
          <a:prstGeom prst="rect">
            <a:avLst/>
          </a:prstGeom>
          <a:noFill/>
        </p:spPr>
        <p:txBody>
          <a:bodyPr wrap="square" rtlCol="0">
            <a:spAutoFit/>
          </a:bodyPr>
          <a:lstStyle/>
          <a:p>
            <a:r>
              <a:rPr lang="en-AU" sz="2400" dirty="0" smtClean="0"/>
              <a:t>If you </a:t>
            </a:r>
            <a:r>
              <a:rPr lang="en-AU" sz="2400" b="1" u="sng" dirty="0" smtClean="0"/>
              <a:t>‘consent’</a:t>
            </a:r>
            <a:r>
              <a:rPr lang="en-AU" sz="2400" dirty="0" smtClean="0"/>
              <a:t> to something, </a:t>
            </a:r>
            <a:r>
              <a:rPr lang="en-AU" sz="2400" b="1" u="sng" dirty="0" smtClean="0"/>
              <a:t>ALLOW it to happen</a:t>
            </a:r>
            <a:r>
              <a:rPr lang="en-AU" sz="2400" dirty="0" smtClean="0"/>
              <a:t>. </a:t>
            </a:r>
          </a:p>
          <a:p>
            <a:endParaRPr lang="en-AU" sz="2400" dirty="0" smtClean="0"/>
          </a:p>
          <a:p>
            <a:r>
              <a:rPr lang="en-AU" sz="2400" dirty="0" smtClean="0"/>
              <a:t>Some things are </a:t>
            </a:r>
            <a:r>
              <a:rPr lang="en-AU" sz="2400" b="1" i="1" u="sng" dirty="0" smtClean="0"/>
              <a:t>only</a:t>
            </a:r>
            <a:r>
              <a:rPr lang="en-AU" sz="2400" b="1" u="sng" dirty="0" smtClean="0"/>
              <a:t> crimes</a:t>
            </a:r>
            <a:r>
              <a:rPr lang="en-AU" sz="2400" dirty="0" smtClean="0"/>
              <a:t> if you </a:t>
            </a:r>
            <a:r>
              <a:rPr lang="en-AU" sz="2400" b="1" i="1" u="sng" dirty="0" smtClean="0"/>
              <a:t>DON’T</a:t>
            </a:r>
            <a:r>
              <a:rPr lang="en-AU" sz="2400" b="1" dirty="0" smtClean="0"/>
              <a:t> </a:t>
            </a:r>
            <a:r>
              <a:rPr lang="en-AU" sz="2400" b="1" u="sng" dirty="0" smtClean="0"/>
              <a:t>consent</a:t>
            </a:r>
            <a:r>
              <a:rPr lang="en-AU" sz="2400" dirty="0" smtClean="0"/>
              <a:t> to them happening. </a:t>
            </a:r>
          </a:p>
          <a:p>
            <a:pPr lvl="1"/>
            <a:r>
              <a:rPr lang="en-AU" i="1" dirty="0" smtClean="0"/>
              <a:t>For example, </a:t>
            </a:r>
            <a:r>
              <a:rPr lang="en-AU" b="1" i="1" u="sng" dirty="0" smtClean="0"/>
              <a:t>sex between adults</a:t>
            </a:r>
            <a:r>
              <a:rPr lang="en-AU" dirty="0" smtClean="0"/>
              <a:t> </a:t>
            </a:r>
            <a:r>
              <a:rPr lang="en-AU" i="1" dirty="0" smtClean="0"/>
              <a:t>is legal. If one of them doesn’t consent, then it is against the law. </a:t>
            </a:r>
          </a:p>
          <a:p>
            <a:endParaRPr lang="en-AU" sz="2400" dirty="0" smtClean="0"/>
          </a:p>
          <a:p>
            <a:r>
              <a:rPr lang="en-AU" sz="2400" dirty="0" smtClean="0"/>
              <a:t>So, you can use the fact that the victim </a:t>
            </a:r>
            <a:r>
              <a:rPr lang="en-AU" sz="2400" b="1" i="1" u="sng" dirty="0" smtClean="0"/>
              <a:t>consented</a:t>
            </a:r>
            <a:r>
              <a:rPr lang="en-AU" sz="2400" b="1" dirty="0" smtClean="0"/>
              <a:t> </a:t>
            </a:r>
            <a:r>
              <a:rPr lang="en-AU" sz="2400" dirty="0" smtClean="0"/>
              <a:t>to what you did as a </a:t>
            </a:r>
            <a:r>
              <a:rPr lang="en-AU" sz="2400" b="1" u="sng" dirty="0" smtClean="0"/>
              <a:t>defence</a:t>
            </a:r>
            <a:r>
              <a:rPr lang="en-AU" sz="2400" b="1" dirty="0" smtClean="0"/>
              <a:t> </a:t>
            </a:r>
            <a:r>
              <a:rPr lang="en-AU" sz="2400" dirty="0" smtClean="0"/>
              <a:t>to a crime. </a:t>
            </a:r>
          </a:p>
          <a:p>
            <a:pPr lvl="1"/>
            <a:r>
              <a:rPr lang="en-AU" i="1" dirty="0" smtClean="0"/>
              <a:t>For example, if you are walking down the street, you do not consent to some guy running up and tackling you. If someone does that, they are assaulting you. </a:t>
            </a:r>
          </a:p>
          <a:p>
            <a:pPr lvl="1"/>
            <a:endParaRPr lang="en-AU" i="1" dirty="0"/>
          </a:p>
          <a:p>
            <a:pPr lvl="1"/>
            <a:r>
              <a:rPr lang="en-AU" i="1" dirty="0" smtClean="0"/>
              <a:t>However, if you go onto a football field to play a game of tackle football, you </a:t>
            </a:r>
            <a:r>
              <a:rPr lang="en-AU" b="1" i="1" dirty="0" smtClean="0"/>
              <a:t>do</a:t>
            </a:r>
            <a:r>
              <a:rPr lang="en-AU" i="1" dirty="0" smtClean="0"/>
              <a:t> consent to getting tackled. So, if one of the other players ended up in court because he tackled you, you could use </a:t>
            </a:r>
            <a:r>
              <a:rPr lang="en-AU" b="1" i="1" dirty="0" smtClean="0"/>
              <a:t>consent as a defence</a:t>
            </a:r>
            <a:r>
              <a:rPr lang="en-AU" i="1" dirty="0" smtClean="0"/>
              <a:t>. </a:t>
            </a:r>
            <a:endParaRPr lang="en-AU" i="1" dirty="0"/>
          </a:p>
        </p:txBody>
      </p:sp>
      <p:sp>
        <p:nvSpPr>
          <p:cNvPr id="6" name="Rectangle 5"/>
          <p:cNvSpPr/>
          <p:nvPr/>
        </p:nvSpPr>
        <p:spPr>
          <a:xfrm>
            <a:off x="2438399" y="853813"/>
            <a:ext cx="5006499"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Consent</a:t>
            </a:r>
            <a:endParaRPr lang="en-AU" sz="3200" dirty="0" smtClean="0">
              <a:solidFill>
                <a:srgbClr val="000000"/>
              </a:solidFill>
            </a:endParaRPr>
          </a:p>
        </p:txBody>
      </p:sp>
    </p:spTree>
    <p:extLst>
      <p:ext uri="{BB962C8B-B14F-4D97-AF65-F5344CB8AC3E}">
        <p14:creationId xmlns:p14="http://schemas.microsoft.com/office/powerpoint/2010/main" val="322336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0" y="1874441"/>
            <a:ext cx="9144000" cy="4154984"/>
          </a:xfrm>
          <a:prstGeom prst="rect">
            <a:avLst/>
          </a:prstGeom>
          <a:noFill/>
          <a:ln>
            <a:solidFill>
              <a:srgbClr val="000000"/>
            </a:solidFill>
          </a:ln>
        </p:spPr>
        <p:txBody>
          <a:bodyPr wrap="square" rtlCol="0">
            <a:spAutoFit/>
          </a:bodyPr>
          <a:lstStyle/>
          <a:p>
            <a:r>
              <a:rPr lang="en-AU" sz="2400" dirty="0" smtClean="0"/>
              <a:t>You </a:t>
            </a:r>
            <a:r>
              <a:rPr lang="en-AU" sz="2400" b="1" u="sng" dirty="0" smtClean="0"/>
              <a:t>CAN’T </a:t>
            </a:r>
            <a:r>
              <a:rPr lang="en-AU" sz="2400" b="1" u="sng" dirty="0"/>
              <a:t>use consent as a defence to MURDER/MANSLAUGHTER</a:t>
            </a:r>
            <a:r>
              <a:rPr lang="en-AU" sz="2400" dirty="0"/>
              <a:t>. </a:t>
            </a:r>
            <a:endParaRPr lang="en-AU" sz="2400" dirty="0" smtClean="0"/>
          </a:p>
          <a:p>
            <a:endParaRPr lang="en-AU" sz="2400" dirty="0"/>
          </a:p>
          <a:p>
            <a:r>
              <a:rPr lang="en-AU" sz="2400" dirty="0" smtClean="0"/>
              <a:t>This </a:t>
            </a:r>
            <a:r>
              <a:rPr lang="en-AU" sz="2400" dirty="0"/>
              <a:t>is why </a:t>
            </a:r>
            <a:r>
              <a:rPr lang="en-AU" sz="2400" b="1" u="sng" dirty="0">
                <a:solidFill>
                  <a:srgbClr val="FF0000"/>
                </a:solidFill>
              </a:rPr>
              <a:t>euthanasia is illegal</a:t>
            </a:r>
            <a:r>
              <a:rPr lang="en-AU" sz="2400" dirty="0"/>
              <a:t> – you can’t consent to having someone take your life (in NSW)</a:t>
            </a:r>
            <a:r>
              <a:rPr lang="en-AU" sz="2400" dirty="0" smtClean="0"/>
              <a:t>.</a:t>
            </a:r>
          </a:p>
          <a:p>
            <a:endParaRPr lang="en-AU" sz="2400" dirty="0"/>
          </a:p>
          <a:p>
            <a:r>
              <a:rPr lang="en-AU" sz="2400" dirty="0" smtClean="0"/>
              <a:t>This has been a </a:t>
            </a:r>
            <a:r>
              <a:rPr lang="en-AU" sz="2400" b="1" u="sng" dirty="0" smtClean="0">
                <a:solidFill>
                  <a:srgbClr val="FF0000"/>
                </a:solidFill>
              </a:rPr>
              <a:t>very controversial</a:t>
            </a:r>
            <a:r>
              <a:rPr lang="en-AU" sz="2400" dirty="0" smtClean="0"/>
              <a:t> area of the law.</a:t>
            </a:r>
          </a:p>
          <a:p>
            <a:pPr lvl="1"/>
            <a:r>
              <a:rPr lang="en-AU" i="1" dirty="0"/>
              <a:t>W</a:t>
            </a:r>
            <a:r>
              <a:rPr lang="en-AU" i="1" dirty="0" smtClean="0"/>
              <a:t>hy can you kill yourself, but if you’re disabled and you need help to do it, that person is a criminal?</a:t>
            </a:r>
          </a:p>
          <a:p>
            <a:endParaRPr lang="en-AU" sz="2400" dirty="0"/>
          </a:p>
          <a:p>
            <a:r>
              <a:rPr lang="en-AU" sz="2400" dirty="0" smtClean="0"/>
              <a:t>Euthanasia laws can be </a:t>
            </a:r>
            <a:r>
              <a:rPr lang="en-AU" sz="2400" b="1" u="sng" dirty="0" smtClean="0">
                <a:solidFill>
                  <a:srgbClr val="FF0000"/>
                </a:solidFill>
              </a:rPr>
              <a:t>very difficult</a:t>
            </a:r>
            <a:r>
              <a:rPr lang="en-AU" sz="2400" dirty="0" smtClean="0"/>
              <a:t> to make though.</a:t>
            </a:r>
          </a:p>
          <a:p>
            <a:pPr lvl="1"/>
            <a:r>
              <a:rPr lang="en-AU" i="1" dirty="0"/>
              <a:t>H</a:t>
            </a:r>
            <a:r>
              <a:rPr lang="en-AU" i="1" dirty="0" smtClean="0"/>
              <a:t>ow do you stop someone from </a:t>
            </a:r>
            <a:r>
              <a:rPr lang="en-AU" b="1" i="1" u="sng" dirty="0" smtClean="0"/>
              <a:t>lying</a:t>
            </a:r>
            <a:r>
              <a:rPr lang="en-AU" i="1" dirty="0" smtClean="0"/>
              <a:t> about whether the person really consented? </a:t>
            </a:r>
          </a:p>
          <a:p>
            <a:pPr lvl="1"/>
            <a:r>
              <a:rPr lang="en-AU" i="1" dirty="0" smtClean="0"/>
              <a:t>How do you stop people from </a:t>
            </a:r>
            <a:r>
              <a:rPr lang="en-AU" b="1" i="1" u="sng" dirty="0" smtClean="0"/>
              <a:t>being pressured</a:t>
            </a:r>
            <a:r>
              <a:rPr lang="en-AU" i="1" dirty="0" smtClean="0"/>
              <a:t> into giving their consent? Like an old lady?</a:t>
            </a:r>
            <a:endParaRPr lang="en-AU" i="1" dirty="0"/>
          </a:p>
        </p:txBody>
      </p:sp>
      <p:sp>
        <p:nvSpPr>
          <p:cNvPr id="6" name="Rectangle 5"/>
          <p:cNvSpPr/>
          <p:nvPr/>
        </p:nvSpPr>
        <p:spPr>
          <a:xfrm>
            <a:off x="2438399" y="853813"/>
            <a:ext cx="5006499"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Consent</a:t>
            </a:r>
            <a:endParaRPr lang="en-AU" sz="3200" dirty="0" smtClean="0">
              <a:solidFill>
                <a:srgbClr val="000000"/>
              </a:solidFill>
            </a:endParaRPr>
          </a:p>
        </p:txBody>
      </p:sp>
      <p:sp>
        <p:nvSpPr>
          <p:cNvPr id="7" name="TextBox 6"/>
          <p:cNvSpPr txBox="1"/>
          <p:nvPr/>
        </p:nvSpPr>
        <p:spPr>
          <a:xfrm>
            <a:off x="0" y="1412776"/>
            <a:ext cx="9144000" cy="461665"/>
          </a:xfrm>
          <a:prstGeom prst="rect">
            <a:avLst/>
          </a:prstGeom>
          <a:solidFill>
            <a:srgbClr val="FF0000"/>
          </a:solidFill>
          <a:ln w="19050" cmpd="sng">
            <a:solidFill>
              <a:srgbClr val="000000"/>
            </a:solidFill>
          </a:ln>
        </p:spPr>
        <p:txBody>
          <a:bodyPr wrap="square" rtlCol="0">
            <a:spAutoFit/>
          </a:bodyPr>
          <a:lstStyle/>
          <a:p>
            <a:pPr algn="ctr"/>
            <a:r>
              <a:rPr lang="en-US" sz="2400" b="1" i="1" u="sng" dirty="0" smtClean="0">
                <a:solidFill>
                  <a:schemeClr val="bg1"/>
                </a:solidFill>
              </a:rPr>
              <a:t>Assess</a:t>
            </a:r>
            <a:r>
              <a:rPr lang="en-US" sz="2400" b="1" dirty="0" smtClean="0">
                <a:solidFill>
                  <a:schemeClr val="bg1"/>
                </a:solidFill>
              </a:rPr>
              <a:t> </a:t>
            </a:r>
            <a:r>
              <a:rPr lang="en-US" sz="2400" dirty="0" smtClean="0">
                <a:solidFill>
                  <a:schemeClr val="bg1"/>
                </a:solidFill>
              </a:rPr>
              <a:t>the use of </a:t>
            </a:r>
            <a:r>
              <a:rPr lang="en-US" sz="2400" b="1" u="sng" dirty="0" err="1" smtClean="0">
                <a:solidFill>
                  <a:schemeClr val="bg1"/>
                </a:solidFill>
              </a:rPr>
              <a:t>defences</a:t>
            </a:r>
            <a:r>
              <a:rPr lang="en-US" sz="2400" b="1" dirty="0" smtClean="0">
                <a:solidFill>
                  <a:schemeClr val="bg1"/>
                </a:solidFill>
              </a:rPr>
              <a:t> </a:t>
            </a:r>
            <a:r>
              <a:rPr lang="en-US" sz="2400" dirty="0" smtClean="0">
                <a:solidFill>
                  <a:schemeClr val="bg1"/>
                </a:solidFill>
              </a:rPr>
              <a:t>to criminal charges </a:t>
            </a:r>
            <a:r>
              <a:rPr lang="en-US" sz="2400" b="1" u="sng" dirty="0" smtClean="0">
                <a:solidFill>
                  <a:schemeClr val="bg1"/>
                </a:solidFill>
              </a:rPr>
              <a:t>in achieving justice</a:t>
            </a:r>
            <a:endParaRPr lang="en-US" sz="2400" b="1" u="sng" dirty="0">
              <a:solidFill>
                <a:schemeClr val="bg1"/>
              </a:solidFill>
            </a:endParaRPr>
          </a:p>
        </p:txBody>
      </p:sp>
    </p:spTree>
    <p:extLst>
      <p:ext uri="{BB962C8B-B14F-4D97-AF65-F5344CB8AC3E}">
        <p14:creationId xmlns:p14="http://schemas.microsoft.com/office/powerpoint/2010/main" val="174914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5" name="TextBox 4"/>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7" name="TextBox 6"/>
          <p:cNvSpPr txBox="1"/>
          <p:nvPr/>
        </p:nvSpPr>
        <p:spPr>
          <a:xfrm>
            <a:off x="-12212" y="1820430"/>
            <a:ext cx="9156212" cy="1200329"/>
          </a:xfrm>
          <a:prstGeom prst="rect">
            <a:avLst/>
          </a:prstGeom>
          <a:noFill/>
          <a:ln>
            <a:noFill/>
          </a:ln>
        </p:spPr>
        <p:txBody>
          <a:bodyPr wrap="square" rtlCol="0">
            <a:spAutoFit/>
          </a:bodyPr>
          <a:lstStyle/>
          <a:p>
            <a:pPr algn="ctr"/>
            <a:r>
              <a:rPr lang="en-US" sz="3600" dirty="0" smtClean="0">
                <a:solidFill>
                  <a:srgbClr val="000000"/>
                </a:solidFill>
              </a:rPr>
              <a:t>Using </a:t>
            </a:r>
            <a:r>
              <a:rPr lang="en-US" sz="3600" dirty="0" err="1" smtClean="0">
                <a:solidFill>
                  <a:srgbClr val="000000"/>
                </a:solidFill>
              </a:rPr>
              <a:t>defences</a:t>
            </a:r>
            <a:r>
              <a:rPr lang="en-US" sz="3600" dirty="0" smtClean="0">
                <a:solidFill>
                  <a:srgbClr val="000000"/>
                </a:solidFill>
              </a:rPr>
              <a:t> to “get out of” being fully punished for a crime is </a:t>
            </a:r>
            <a:r>
              <a:rPr lang="en-US" sz="3600" b="1" u="sng" dirty="0" smtClean="0">
                <a:solidFill>
                  <a:srgbClr val="000000"/>
                </a:solidFill>
              </a:rPr>
              <a:t>very controversial</a:t>
            </a:r>
            <a:r>
              <a:rPr lang="en-US" sz="3600" dirty="0" smtClean="0">
                <a:solidFill>
                  <a:srgbClr val="000000"/>
                </a:solidFill>
              </a:rPr>
              <a:t>.</a:t>
            </a:r>
          </a:p>
        </p:txBody>
      </p:sp>
      <p:sp>
        <p:nvSpPr>
          <p:cNvPr id="14" name="TextBox 13"/>
          <p:cNvSpPr txBox="1"/>
          <p:nvPr/>
        </p:nvSpPr>
        <p:spPr>
          <a:xfrm>
            <a:off x="611560" y="3092767"/>
            <a:ext cx="3792124" cy="1200329"/>
          </a:xfrm>
          <a:prstGeom prst="rect">
            <a:avLst/>
          </a:prstGeom>
          <a:solidFill>
            <a:srgbClr val="00FF00"/>
          </a:solidFill>
          <a:ln>
            <a:solidFill>
              <a:srgbClr val="000000"/>
            </a:solidFill>
          </a:ln>
        </p:spPr>
        <p:txBody>
          <a:bodyPr wrap="square" rtlCol="0">
            <a:spAutoFit/>
          </a:bodyPr>
          <a:lstStyle/>
          <a:p>
            <a:pPr algn="ctr"/>
            <a:r>
              <a:rPr lang="en-US" sz="3600" dirty="0" smtClean="0"/>
              <a:t>They are good for the </a:t>
            </a:r>
            <a:r>
              <a:rPr lang="en-US" sz="3600" b="1" u="sng" dirty="0" smtClean="0"/>
              <a:t>defendant</a:t>
            </a:r>
            <a:r>
              <a:rPr lang="en-US" sz="3600" dirty="0" smtClean="0"/>
              <a:t>…</a:t>
            </a:r>
          </a:p>
        </p:txBody>
      </p:sp>
      <p:sp>
        <p:nvSpPr>
          <p:cNvPr id="16" name="TextBox 15"/>
          <p:cNvSpPr txBox="1"/>
          <p:nvPr/>
        </p:nvSpPr>
        <p:spPr>
          <a:xfrm>
            <a:off x="3577756" y="4460919"/>
            <a:ext cx="4882676" cy="1200329"/>
          </a:xfrm>
          <a:prstGeom prst="rect">
            <a:avLst/>
          </a:prstGeom>
          <a:solidFill>
            <a:srgbClr val="FF0000"/>
          </a:solidFill>
          <a:ln>
            <a:solidFill>
              <a:srgbClr val="000000"/>
            </a:solidFill>
          </a:ln>
        </p:spPr>
        <p:txBody>
          <a:bodyPr wrap="square" rtlCol="0">
            <a:spAutoFit/>
          </a:bodyPr>
          <a:lstStyle/>
          <a:p>
            <a:pPr algn="ctr"/>
            <a:r>
              <a:rPr lang="en-US" sz="3600" dirty="0" smtClean="0">
                <a:solidFill>
                  <a:schemeClr val="bg1"/>
                </a:solidFill>
              </a:rPr>
              <a:t>…but </a:t>
            </a:r>
            <a:r>
              <a:rPr lang="en-US" sz="3600" b="1" u="sng" dirty="0" smtClean="0">
                <a:solidFill>
                  <a:schemeClr val="bg1"/>
                </a:solidFill>
              </a:rPr>
              <a:t>victims</a:t>
            </a:r>
            <a:r>
              <a:rPr lang="en-US" sz="3600" dirty="0" smtClean="0">
                <a:solidFill>
                  <a:schemeClr val="bg1"/>
                </a:solidFill>
              </a:rPr>
              <a:t> and </a:t>
            </a:r>
            <a:r>
              <a:rPr lang="en-US" sz="3600" b="1" u="sng" dirty="0" smtClean="0">
                <a:solidFill>
                  <a:schemeClr val="bg1"/>
                </a:solidFill>
              </a:rPr>
              <a:t>society</a:t>
            </a:r>
            <a:r>
              <a:rPr lang="en-US" sz="3600" dirty="0" smtClean="0">
                <a:solidFill>
                  <a:schemeClr val="bg1"/>
                </a:solidFill>
              </a:rPr>
              <a:t> aren’t always happy</a:t>
            </a:r>
          </a:p>
        </p:txBody>
      </p:sp>
    </p:spTree>
    <p:extLst>
      <p:ext uri="{BB962C8B-B14F-4D97-AF65-F5344CB8AC3E}">
        <p14:creationId xmlns:p14="http://schemas.microsoft.com/office/powerpoint/2010/main" val="3319554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2034" cy="456882"/>
          </a:xfrm>
        </p:spPr>
        <p:txBody>
          <a:bodyPr>
            <a:normAutofit fontScale="90000"/>
          </a:bodyPr>
          <a:lstStyle/>
          <a:p>
            <a:r>
              <a:rPr lang="en-AU" dirty="0" smtClean="0"/>
              <a:t>Questions</a:t>
            </a:r>
            <a:endParaRPr lang="en-AU" dirty="0"/>
          </a:p>
        </p:txBody>
      </p:sp>
      <p:sp>
        <p:nvSpPr>
          <p:cNvPr id="3" name="Content Placeholder 2"/>
          <p:cNvSpPr>
            <a:spLocks noGrp="1"/>
          </p:cNvSpPr>
          <p:nvPr>
            <p:ph idx="1"/>
          </p:nvPr>
        </p:nvSpPr>
        <p:spPr>
          <a:xfrm>
            <a:off x="457200" y="862150"/>
            <a:ext cx="8229600" cy="5264014"/>
          </a:xfrm>
        </p:spPr>
        <p:txBody>
          <a:bodyPr>
            <a:normAutofit fontScale="47500" lnSpcReduction="20000"/>
          </a:bodyPr>
          <a:lstStyle/>
          <a:p>
            <a:pPr marL="0" indent="0">
              <a:buNone/>
            </a:pPr>
            <a:r>
              <a:rPr lang="en-AU" dirty="0"/>
              <a:t>Question 1: As you look at this, what theme and challenge does complete defences relate to immediately? </a:t>
            </a:r>
            <a:br>
              <a:rPr lang="en-AU" dirty="0"/>
            </a:br>
            <a:endParaRPr lang="en-AU" dirty="0"/>
          </a:p>
          <a:p>
            <a:pPr marL="0" indent="0">
              <a:buNone/>
            </a:pPr>
            <a:r>
              <a:rPr lang="en-AU" dirty="0" smtClean="0"/>
              <a:t>Question </a:t>
            </a:r>
            <a:r>
              <a:rPr lang="en-AU" dirty="0"/>
              <a:t>2: What is the Mandatory Pre-trial disclosure amendment and who is this good for</a:t>
            </a:r>
            <a:r>
              <a:rPr lang="en-AU" dirty="0" smtClean="0"/>
              <a:t>?</a:t>
            </a:r>
          </a:p>
          <a:p>
            <a:pPr marL="0" indent="0">
              <a:buNone/>
            </a:pPr>
            <a:endParaRPr lang="en-AU" dirty="0"/>
          </a:p>
          <a:p>
            <a:pPr marL="0" indent="0">
              <a:buNone/>
            </a:pPr>
            <a:r>
              <a:rPr lang="en-AU" dirty="0"/>
              <a:t> Question 3: List the 5 complete defences. Which ones do you think are most relevant to today's society and the way that it functions</a:t>
            </a:r>
            <a:r>
              <a:rPr lang="en-AU" dirty="0" smtClean="0"/>
              <a:t>?</a:t>
            </a:r>
          </a:p>
          <a:p>
            <a:pPr marL="0" indent="0">
              <a:buNone/>
            </a:pPr>
            <a:endParaRPr lang="en-AU" dirty="0"/>
          </a:p>
          <a:p>
            <a:pPr marL="0" indent="0">
              <a:buNone/>
            </a:pPr>
            <a:r>
              <a:rPr lang="en-AU" dirty="0"/>
              <a:t> Question 4: What is the difference </a:t>
            </a:r>
            <a:r>
              <a:rPr lang="en-AU" dirty="0" smtClean="0"/>
              <a:t>between </a:t>
            </a:r>
            <a:r>
              <a:rPr lang="en-AU" dirty="0"/>
              <a:t>a complete defence and a partial defence</a:t>
            </a:r>
            <a:r>
              <a:rPr lang="en-AU" dirty="0" smtClean="0"/>
              <a:t>?</a:t>
            </a:r>
          </a:p>
          <a:p>
            <a:pPr marL="0" indent="0">
              <a:buNone/>
            </a:pPr>
            <a:endParaRPr lang="en-AU" dirty="0"/>
          </a:p>
          <a:p>
            <a:pPr marL="0" indent="0">
              <a:buNone/>
            </a:pPr>
            <a:r>
              <a:rPr lang="en-AU" dirty="0"/>
              <a:t> Question 5: What are the three parts to the defence of Mental Illness? Why is this a complete defence</a:t>
            </a:r>
            <a:r>
              <a:rPr lang="en-AU" dirty="0" smtClean="0"/>
              <a:t>?</a:t>
            </a:r>
          </a:p>
          <a:p>
            <a:pPr marL="0" indent="0">
              <a:buNone/>
            </a:pPr>
            <a:endParaRPr lang="en-AU" dirty="0"/>
          </a:p>
          <a:p>
            <a:pPr marL="0" indent="0">
              <a:buNone/>
            </a:pPr>
            <a:r>
              <a:rPr lang="en-AU" dirty="0"/>
              <a:t> Question 6: How does the 2011 Daily Telegraph article on Mental Illness give an incorrect bias on the defence? How do we know that this is an incorrect bias</a:t>
            </a:r>
            <a:r>
              <a:rPr lang="en-AU" dirty="0" smtClean="0"/>
              <a:t>?</a:t>
            </a:r>
          </a:p>
          <a:p>
            <a:pPr marL="0" indent="0">
              <a:buNone/>
            </a:pPr>
            <a:endParaRPr lang="en-AU" dirty="0"/>
          </a:p>
          <a:p>
            <a:pPr marL="0" indent="0">
              <a:buNone/>
            </a:pPr>
            <a:r>
              <a:rPr lang="en-AU" dirty="0"/>
              <a:t> Question 7: Define the complete defence of Self-defence. What is the test that must be satisfied for self-defence</a:t>
            </a:r>
            <a:r>
              <a:rPr lang="en-AU" dirty="0" smtClean="0"/>
              <a:t>?</a:t>
            </a:r>
          </a:p>
          <a:p>
            <a:pPr marL="0" indent="0">
              <a:buNone/>
            </a:pPr>
            <a:endParaRPr lang="en-AU" dirty="0"/>
          </a:p>
          <a:p>
            <a:r>
              <a:rPr lang="en-AU" dirty="0" smtClean="0"/>
              <a:t>See</a:t>
            </a:r>
            <a:r>
              <a:rPr lang="en-AU" dirty="0"/>
              <a:t> </a:t>
            </a:r>
            <a:r>
              <a:rPr lang="en-AU" dirty="0">
                <a:hlinkClick r:id="rId2"/>
              </a:rPr>
              <a:t>http://www.smh.com.au/nsw/murder-and-selfdefence-how-far-can-you-go-to-protect-yourself-in-a-home-invasion-20160328-gnsq7q.html</a:t>
            </a:r>
            <a:r>
              <a:rPr lang="en-AU" dirty="0"/>
              <a:t>. Who's point of view is the proportionate response from?</a:t>
            </a:r>
          </a:p>
          <a:p>
            <a:pPr marL="0" indent="0">
              <a:buNone/>
            </a:pPr>
            <a:endParaRPr lang="en-AU" dirty="0"/>
          </a:p>
        </p:txBody>
      </p:sp>
    </p:spTree>
    <p:extLst>
      <p:ext uri="{BB962C8B-B14F-4D97-AF65-F5344CB8AC3E}">
        <p14:creationId xmlns:p14="http://schemas.microsoft.com/office/powerpoint/2010/main" val="327312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5" name="TextBox 4"/>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8" name="TextBox 7"/>
          <p:cNvSpPr txBox="1"/>
          <p:nvPr/>
        </p:nvSpPr>
        <p:spPr>
          <a:xfrm>
            <a:off x="0" y="3975447"/>
            <a:ext cx="9144000" cy="461665"/>
          </a:xfrm>
          <a:prstGeom prst="rect">
            <a:avLst/>
          </a:prstGeom>
          <a:solidFill>
            <a:srgbClr val="FF0000"/>
          </a:solidFill>
          <a:ln w="19050" cmpd="sng">
            <a:solidFill>
              <a:schemeClr val="tx1"/>
            </a:solidFill>
          </a:ln>
        </p:spPr>
        <p:txBody>
          <a:bodyPr wrap="square" rtlCol="0">
            <a:spAutoFit/>
          </a:bodyPr>
          <a:lstStyle/>
          <a:p>
            <a:pPr algn="ctr"/>
            <a:r>
              <a:rPr lang="en-US" sz="2400" b="1" i="1" u="sng" dirty="0" smtClean="0">
                <a:solidFill>
                  <a:schemeClr val="bg1"/>
                </a:solidFill>
              </a:rPr>
              <a:t>Assess</a:t>
            </a:r>
            <a:r>
              <a:rPr lang="en-US" sz="2400" b="1" dirty="0" smtClean="0">
                <a:solidFill>
                  <a:schemeClr val="bg1"/>
                </a:solidFill>
              </a:rPr>
              <a:t> </a:t>
            </a:r>
            <a:r>
              <a:rPr lang="en-US" sz="2400" dirty="0" smtClean="0">
                <a:solidFill>
                  <a:schemeClr val="bg1"/>
                </a:solidFill>
              </a:rPr>
              <a:t>the use of </a:t>
            </a:r>
            <a:r>
              <a:rPr lang="en-US" sz="2400" b="1" u="sng" dirty="0" err="1" smtClean="0">
                <a:solidFill>
                  <a:schemeClr val="bg1"/>
                </a:solidFill>
              </a:rPr>
              <a:t>defences</a:t>
            </a:r>
            <a:r>
              <a:rPr lang="en-US" sz="2400" b="1" dirty="0" smtClean="0">
                <a:solidFill>
                  <a:schemeClr val="bg1"/>
                </a:solidFill>
              </a:rPr>
              <a:t> </a:t>
            </a:r>
            <a:r>
              <a:rPr lang="en-US" sz="2400" dirty="0" smtClean="0">
                <a:solidFill>
                  <a:schemeClr val="bg1"/>
                </a:solidFill>
              </a:rPr>
              <a:t>to criminal charges </a:t>
            </a:r>
            <a:r>
              <a:rPr lang="en-US" sz="2400" b="1" u="sng" dirty="0" smtClean="0">
                <a:solidFill>
                  <a:schemeClr val="bg1"/>
                </a:solidFill>
              </a:rPr>
              <a:t>in achieving justice</a:t>
            </a:r>
            <a:endParaRPr lang="en-US" sz="2400" b="1" u="sng" dirty="0">
              <a:solidFill>
                <a:schemeClr val="bg1"/>
              </a:solidFill>
            </a:endParaRPr>
          </a:p>
        </p:txBody>
      </p:sp>
      <p:sp>
        <p:nvSpPr>
          <p:cNvPr id="3" name="TextBox 2"/>
          <p:cNvSpPr txBox="1"/>
          <p:nvPr/>
        </p:nvSpPr>
        <p:spPr>
          <a:xfrm>
            <a:off x="-18050" y="2319263"/>
            <a:ext cx="9162050" cy="1077218"/>
          </a:xfrm>
          <a:prstGeom prst="rect">
            <a:avLst/>
          </a:prstGeom>
          <a:noFill/>
        </p:spPr>
        <p:txBody>
          <a:bodyPr wrap="square" rtlCol="0">
            <a:spAutoFit/>
          </a:bodyPr>
          <a:lstStyle/>
          <a:p>
            <a:pPr algn="ctr"/>
            <a:r>
              <a:rPr lang="en-US" sz="3200" dirty="0" smtClean="0"/>
              <a:t>So we need to </a:t>
            </a:r>
            <a:r>
              <a:rPr lang="en-US" sz="3200" b="1" u="sng" dirty="0" smtClean="0"/>
              <a:t>DECIDE</a:t>
            </a:r>
            <a:r>
              <a:rPr lang="en-US" sz="3200" dirty="0" smtClean="0"/>
              <a:t> </a:t>
            </a:r>
            <a:r>
              <a:rPr lang="en-US" sz="3200" b="1" u="sng" dirty="0" smtClean="0"/>
              <a:t>whether</a:t>
            </a:r>
            <a:r>
              <a:rPr lang="en-US" sz="3200" dirty="0" smtClean="0"/>
              <a:t> they’re really </a:t>
            </a:r>
          </a:p>
          <a:p>
            <a:pPr algn="ctr"/>
            <a:r>
              <a:rPr lang="en-US" sz="3200" b="1" u="sng" dirty="0" smtClean="0"/>
              <a:t>achieving justice </a:t>
            </a:r>
            <a:r>
              <a:rPr lang="en-US" sz="3200" dirty="0" smtClean="0"/>
              <a:t>for </a:t>
            </a:r>
            <a:r>
              <a:rPr lang="en-US" sz="3200" b="1" u="sng" dirty="0" smtClean="0"/>
              <a:t>defendants</a:t>
            </a:r>
            <a:r>
              <a:rPr lang="en-US" sz="3200" dirty="0" smtClean="0"/>
              <a:t>, </a:t>
            </a:r>
            <a:r>
              <a:rPr lang="en-US" sz="3200" b="1" u="sng" dirty="0" smtClean="0"/>
              <a:t>victims</a:t>
            </a:r>
            <a:r>
              <a:rPr lang="en-US" sz="3200" dirty="0" smtClean="0"/>
              <a:t> and </a:t>
            </a:r>
            <a:r>
              <a:rPr lang="en-US" sz="3200" b="1" u="sng" dirty="0" smtClean="0"/>
              <a:t>society</a:t>
            </a:r>
            <a:endParaRPr lang="en-US" sz="3200" b="1" u="sng" dirty="0"/>
          </a:p>
        </p:txBody>
      </p:sp>
      <p:sp>
        <p:nvSpPr>
          <p:cNvPr id="4" name="TextBox 3"/>
          <p:cNvSpPr txBox="1"/>
          <p:nvPr/>
        </p:nvSpPr>
        <p:spPr>
          <a:xfrm>
            <a:off x="12212" y="3613923"/>
            <a:ext cx="2159816" cy="369332"/>
          </a:xfrm>
          <a:prstGeom prst="rect">
            <a:avLst/>
          </a:prstGeom>
          <a:noFill/>
        </p:spPr>
        <p:txBody>
          <a:bodyPr wrap="none" rtlCol="0">
            <a:spAutoFit/>
          </a:bodyPr>
          <a:lstStyle/>
          <a:p>
            <a:r>
              <a:rPr lang="en-US" b="1" dirty="0" smtClean="0"/>
              <a:t>Syllabus ‘LEARN TO’:</a:t>
            </a:r>
            <a:endParaRPr lang="en-US" b="1" dirty="0"/>
          </a:p>
        </p:txBody>
      </p:sp>
    </p:spTree>
    <p:extLst>
      <p:ext uri="{BB962C8B-B14F-4D97-AF65-F5344CB8AC3E}">
        <p14:creationId xmlns:p14="http://schemas.microsoft.com/office/powerpoint/2010/main" val="850530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556792"/>
            <a:ext cx="9144000" cy="461665"/>
          </a:xfrm>
          <a:prstGeom prst="rect">
            <a:avLst/>
          </a:prstGeom>
          <a:solidFill>
            <a:srgbClr val="FF0000"/>
          </a:solidFill>
          <a:ln w="19050" cmpd="sng">
            <a:solidFill>
              <a:schemeClr val="tx1"/>
            </a:solidFill>
          </a:ln>
        </p:spPr>
        <p:txBody>
          <a:bodyPr wrap="square" rtlCol="0">
            <a:spAutoFit/>
          </a:bodyPr>
          <a:lstStyle/>
          <a:p>
            <a:pPr algn="ctr"/>
            <a:r>
              <a:rPr lang="en-US" sz="2400" b="1" i="1" u="sng" dirty="0" smtClean="0">
                <a:solidFill>
                  <a:schemeClr val="bg1"/>
                </a:solidFill>
              </a:rPr>
              <a:t>Assess</a:t>
            </a:r>
            <a:r>
              <a:rPr lang="en-US" sz="2400" b="1" dirty="0" smtClean="0">
                <a:solidFill>
                  <a:schemeClr val="bg1"/>
                </a:solidFill>
              </a:rPr>
              <a:t> </a:t>
            </a:r>
            <a:r>
              <a:rPr lang="en-US" sz="2400" dirty="0" smtClean="0">
                <a:solidFill>
                  <a:schemeClr val="bg1"/>
                </a:solidFill>
              </a:rPr>
              <a:t>the use of </a:t>
            </a:r>
            <a:r>
              <a:rPr lang="en-US" sz="2400" b="1" u="sng" dirty="0" err="1" smtClean="0">
                <a:solidFill>
                  <a:schemeClr val="bg1"/>
                </a:solidFill>
              </a:rPr>
              <a:t>defences</a:t>
            </a:r>
            <a:r>
              <a:rPr lang="en-US" sz="2400" b="1" dirty="0" smtClean="0">
                <a:solidFill>
                  <a:schemeClr val="bg1"/>
                </a:solidFill>
              </a:rPr>
              <a:t> </a:t>
            </a:r>
            <a:r>
              <a:rPr lang="en-US" sz="2400" dirty="0" smtClean="0">
                <a:solidFill>
                  <a:schemeClr val="bg1"/>
                </a:solidFill>
              </a:rPr>
              <a:t>to criminal charges </a:t>
            </a:r>
            <a:r>
              <a:rPr lang="en-US" sz="2400" b="1" u="sng" dirty="0" smtClean="0">
                <a:solidFill>
                  <a:schemeClr val="bg1"/>
                </a:solidFill>
              </a:rPr>
              <a:t>in achieving justice</a:t>
            </a:r>
            <a:endParaRPr lang="en-US" sz="2400" b="1" u="sng" dirty="0">
              <a:solidFill>
                <a:schemeClr val="bg1"/>
              </a:solidFill>
            </a:endParaRPr>
          </a:p>
        </p:txBody>
      </p:sp>
      <p:sp>
        <p:nvSpPr>
          <p:cNvPr id="2" name="Rectangle 1"/>
          <p:cNvSpPr/>
          <p:nvPr/>
        </p:nvSpPr>
        <p:spPr>
          <a:xfrm>
            <a:off x="0" y="2018457"/>
            <a:ext cx="9144000" cy="4708981"/>
          </a:xfrm>
          <a:prstGeom prst="rect">
            <a:avLst/>
          </a:prstGeom>
          <a:ln>
            <a:solidFill>
              <a:schemeClr val="tx1"/>
            </a:solidFill>
          </a:ln>
        </p:spPr>
        <p:txBody>
          <a:bodyPr wrap="square">
            <a:spAutoFit/>
          </a:bodyPr>
          <a:lstStyle/>
          <a:p>
            <a:r>
              <a:rPr lang="en-US" sz="2000" dirty="0" smtClean="0"/>
              <a:t>One </a:t>
            </a:r>
            <a:r>
              <a:rPr lang="en-US" sz="2000" b="1" u="sng" dirty="0" smtClean="0"/>
              <a:t>GENERAL</a:t>
            </a:r>
            <a:r>
              <a:rPr lang="en-US" sz="2000" dirty="0" smtClean="0"/>
              <a:t> </a:t>
            </a:r>
            <a:r>
              <a:rPr lang="en-US" sz="2000" b="1" u="sng" dirty="0" smtClean="0"/>
              <a:t>problem</a:t>
            </a:r>
            <a:r>
              <a:rPr lang="en-US" sz="2000" dirty="0" smtClean="0"/>
              <a:t> that victims groups and the DPP has had in the past is that </a:t>
            </a:r>
            <a:r>
              <a:rPr lang="en-US" sz="2000" b="1" u="sng" dirty="0" smtClean="0">
                <a:solidFill>
                  <a:srgbClr val="FF0000"/>
                </a:solidFill>
              </a:rPr>
              <a:t>defendants</a:t>
            </a:r>
            <a:r>
              <a:rPr lang="en-US" sz="2000" dirty="0" smtClean="0"/>
              <a:t> </a:t>
            </a:r>
            <a:r>
              <a:rPr lang="en-US" sz="2000" b="1" u="sng" dirty="0" smtClean="0">
                <a:solidFill>
                  <a:srgbClr val="FF0000"/>
                </a:solidFill>
              </a:rPr>
              <a:t>bring up </a:t>
            </a:r>
            <a:r>
              <a:rPr lang="en-US" sz="2000" b="1" u="sng" dirty="0" err="1" smtClean="0">
                <a:solidFill>
                  <a:srgbClr val="FF0000"/>
                </a:solidFill>
              </a:rPr>
              <a:t>defences</a:t>
            </a:r>
            <a:r>
              <a:rPr lang="en-US" sz="2000" b="1" u="sng" dirty="0" smtClean="0">
                <a:solidFill>
                  <a:srgbClr val="FF0000"/>
                </a:solidFill>
              </a:rPr>
              <a:t> as a SURPRISE</a:t>
            </a:r>
            <a:r>
              <a:rPr lang="en-US" sz="2000" dirty="0" smtClean="0"/>
              <a:t>, which makes it </a:t>
            </a:r>
            <a:r>
              <a:rPr lang="en-US" sz="2000" b="1" u="sng" dirty="0" smtClean="0">
                <a:solidFill>
                  <a:srgbClr val="FF0000"/>
                </a:solidFill>
              </a:rPr>
              <a:t>difficult for the DPP</a:t>
            </a:r>
            <a:r>
              <a:rPr lang="en-US" sz="2000" dirty="0" smtClean="0">
                <a:solidFill>
                  <a:srgbClr val="000000"/>
                </a:solidFill>
              </a:rPr>
              <a:t> to argue against it</a:t>
            </a:r>
            <a:r>
              <a:rPr lang="en-US" sz="2000" dirty="0" smtClean="0"/>
              <a:t>.</a:t>
            </a:r>
          </a:p>
          <a:p>
            <a:endParaRPr lang="en-US" sz="2000" dirty="0"/>
          </a:p>
          <a:p>
            <a:r>
              <a:rPr lang="en-US" sz="2000" dirty="0" smtClean="0"/>
              <a:t>So, the government passed a law to make it </a:t>
            </a:r>
            <a:r>
              <a:rPr lang="en-US" sz="2000" b="1" i="1" u="sng" dirty="0" smtClean="0"/>
              <a:t>compulsory</a:t>
            </a:r>
            <a:r>
              <a:rPr lang="en-US" sz="2000" dirty="0" smtClean="0"/>
              <a:t> for </a:t>
            </a:r>
            <a:r>
              <a:rPr lang="en-US" sz="2000" b="1" u="sng" dirty="0" err="1" smtClean="0"/>
              <a:t>defences</a:t>
            </a:r>
            <a:r>
              <a:rPr lang="en-US" sz="2000" b="1" u="sng" dirty="0" smtClean="0"/>
              <a:t> to be ‘disclosed’</a:t>
            </a:r>
            <a:r>
              <a:rPr lang="en-US" sz="2000" dirty="0" smtClean="0"/>
              <a:t> (brought up) </a:t>
            </a:r>
            <a:r>
              <a:rPr lang="en-US" sz="2000" b="1" i="1" u="sng" dirty="0" smtClean="0"/>
              <a:t>BEFORE</a:t>
            </a:r>
            <a:r>
              <a:rPr lang="en-US" sz="2000" dirty="0" smtClean="0"/>
              <a:t> the </a:t>
            </a:r>
            <a:r>
              <a:rPr lang="en-US" sz="2000" b="1" u="sng" dirty="0" smtClean="0"/>
              <a:t>trial</a:t>
            </a:r>
            <a:r>
              <a:rPr lang="en-US" sz="2000" dirty="0" smtClean="0"/>
              <a:t> (</a:t>
            </a:r>
            <a:r>
              <a:rPr lang="en-US" sz="2000" b="1" u="sng" dirty="0">
                <a:solidFill>
                  <a:srgbClr val="0000FF"/>
                </a:solidFill>
              </a:rPr>
              <a:t>Criminal Procedure </a:t>
            </a:r>
            <a:r>
              <a:rPr lang="en-US" sz="2000" b="1" u="sng" dirty="0">
                <a:solidFill>
                  <a:srgbClr val="FF00FF"/>
                </a:solidFill>
              </a:rPr>
              <a:t>Amendment (Mandatory Pre-trial </a:t>
            </a:r>
            <a:r>
              <a:rPr lang="en-US" sz="2000" b="1" u="sng" dirty="0" err="1">
                <a:solidFill>
                  <a:srgbClr val="FF00FF"/>
                </a:solidFill>
              </a:rPr>
              <a:t>Defence</a:t>
            </a:r>
            <a:r>
              <a:rPr lang="en-US" sz="2000" b="1" u="sng" dirty="0">
                <a:solidFill>
                  <a:srgbClr val="FF00FF"/>
                </a:solidFill>
              </a:rPr>
              <a:t> Disclosure)</a:t>
            </a:r>
            <a:r>
              <a:rPr lang="en-US" sz="2000" b="1" u="sng" dirty="0">
                <a:solidFill>
                  <a:srgbClr val="0000FF"/>
                </a:solidFill>
              </a:rPr>
              <a:t> Act </a:t>
            </a:r>
            <a:r>
              <a:rPr lang="en-US" sz="2000" b="1" u="sng" dirty="0" smtClean="0">
                <a:solidFill>
                  <a:srgbClr val="FF00FF"/>
                </a:solidFill>
              </a:rPr>
              <a:t>2013</a:t>
            </a:r>
            <a:r>
              <a:rPr lang="en-US" sz="2000" dirty="0" smtClean="0"/>
              <a:t>).</a:t>
            </a:r>
            <a:endParaRPr lang="en-US" sz="2000" dirty="0"/>
          </a:p>
          <a:p>
            <a:endParaRPr lang="en-US" sz="2000" dirty="0"/>
          </a:p>
          <a:p>
            <a:r>
              <a:rPr lang="en-US" sz="2000" b="1" u="sng" dirty="0" smtClean="0">
                <a:solidFill>
                  <a:srgbClr val="008000"/>
                </a:solidFill>
              </a:rPr>
              <a:t>THIS IS GOOD FOR</a:t>
            </a:r>
            <a:r>
              <a:rPr lang="en-US" sz="2000" dirty="0" smtClean="0"/>
              <a:t>: </a:t>
            </a:r>
          </a:p>
          <a:p>
            <a:pPr marL="342900" indent="-342900">
              <a:buFontTx/>
              <a:buChar char="-"/>
            </a:pPr>
            <a:r>
              <a:rPr lang="en-US" sz="2000" dirty="0" smtClean="0"/>
              <a:t>The </a:t>
            </a:r>
            <a:r>
              <a:rPr lang="en-US" sz="2000" b="1" u="sng" dirty="0" smtClean="0"/>
              <a:t>Prosecution</a:t>
            </a:r>
            <a:r>
              <a:rPr lang="en-US" sz="2000" dirty="0" smtClean="0"/>
              <a:t> (DPP)</a:t>
            </a:r>
          </a:p>
          <a:p>
            <a:pPr marL="342900" indent="-342900">
              <a:buFontTx/>
              <a:buChar char="-"/>
            </a:pPr>
            <a:r>
              <a:rPr lang="en-US" sz="2000" b="1" u="sng" dirty="0" smtClean="0"/>
              <a:t>Victims</a:t>
            </a:r>
          </a:p>
          <a:p>
            <a:pPr marL="342900" indent="-342900">
              <a:buFontTx/>
              <a:buChar char="-"/>
            </a:pPr>
            <a:r>
              <a:rPr lang="en-US" sz="2000" b="1" u="sng" dirty="0" smtClean="0"/>
              <a:t>Society</a:t>
            </a:r>
            <a:endParaRPr lang="en-US" sz="2000" dirty="0" smtClean="0"/>
          </a:p>
          <a:p>
            <a:endParaRPr lang="en-US" sz="2000" dirty="0"/>
          </a:p>
          <a:p>
            <a:r>
              <a:rPr lang="en-US" sz="2000" b="1" u="sng" dirty="0" smtClean="0">
                <a:solidFill>
                  <a:srgbClr val="FF0000"/>
                </a:solidFill>
              </a:rPr>
              <a:t>THIS IS BAD FOR</a:t>
            </a:r>
            <a:r>
              <a:rPr lang="en-US" sz="2000" dirty="0" smtClean="0"/>
              <a:t>:</a:t>
            </a:r>
          </a:p>
          <a:p>
            <a:pPr marL="342900" indent="-342900">
              <a:buFontTx/>
              <a:buChar char="-"/>
            </a:pPr>
            <a:r>
              <a:rPr lang="en-US" sz="2000" b="1" u="sng" dirty="0" smtClean="0"/>
              <a:t>Defendants</a:t>
            </a:r>
          </a:p>
        </p:txBody>
      </p:sp>
      <p:sp>
        <p:nvSpPr>
          <p:cNvPr id="4" name="TextBox 3"/>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5" name="TextBox 4"/>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Tree>
    <p:extLst>
      <p:ext uri="{BB962C8B-B14F-4D97-AF65-F5344CB8AC3E}">
        <p14:creationId xmlns:p14="http://schemas.microsoft.com/office/powerpoint/2010/main" val="2814909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2854325" y="1412776"/>
            <a:ext cx="6289675" cy="4893647"/>
          </a:xfrm>
          <a:prstGeom prst="rect">
            <a:avLst/>
          </a:prstGeom>
          <a:noFill/>
        </p:spPr>
        <p:txBody>
          <a:bodyPr wrap="square" rtlCol="0">
            <a:spAutoFit/>
          </a:bodyPr>
          <a:lstStyle/>
          <a:p>
            <a:r>
              <a:rPr lang="en-AU" sz="2400" b="1" dirty="0" smtClean="0">
                <a:solidFill>
                  <a:srgbClr val="000000"/>
                </a:solidFill>
              </a:rPr>
              <a:t>				 </a:t>
            </a:r>
            <a:r>
              <a:rPr lang="en-AU" sz="2400" b="1" i="1" dirty="0" smtClean="0">
                <a:solidFill>
                  <a:srgbClr val="000000"/>
                </a:solidFill>
              </a:rPr>
              <a:t>AKA: “Insanity” </a:t>
            </a:r>
          </a:p>
          <a:p>
            <a:r>
              <a:rPr lang="en-AU" sz="2400" dirty="0" smtClean="0"/>
              <a:t>The </a:t>
            </a:r>
            <a:r>
              <a:rPr lang="en-AU" sz="2400" b="1" u="sng" dirty="0" smtClean="0"/>
              <a:t>basics</a:t>
            </a:r>
            <a:r>
              <a:rPr lang="en-AU" sz="2400" dirty="0" smtClean="0"/>
              <a:t> of this defence are:</a:t>
            </a:r>
          </a:p>
          <a:p>
            <a:endParaRPr lang="en-AU" sz="2400" dirty="0" smtClean="0"/>
          </a:p>
          <a:p>
            <a:pPr marL="457200" indent="-457200">
              <a:buAutoNum type="arabicPeriod"/>
            </a:pPr>
            <a:r>
              <a:rPr lang="en-AU" sz="2400" dirty="0" smtClean="0"/>
              <a:t>That the person must have a </a:t>
            </a:r>
            <a:r>
              <a:rPr lang="en-AU" sz="2400" b="1" u="sng" dirty="0" smtClean="0"/>
              <a:t>mental illness</a:t>
            </a:r>
            <a:r>
              <a:rPr lang="en-AU" sz="2400" dirty="0" smtClean="0"/>
              <a:t>;</a:t>
            </a:r>
          </a:p>
          <a:p>
            <a:pPr marL="457200" indent="-457200">
              <a:buAutoNum type="arabicPeriod"/>
            </a:pPr>
            <a:endParaRPr lang="en-AU" sz="2400" dirty="0" smtClean="0"/>
          </a:p>
          <a:p>
            <a:pPr marL="457200" indent="-457200">
              <a:buAutoNum type="arabicPeriod"/>
            </a:pPr>
            <a:r>
              <a:rPr lang="en-AU" sz="2400" dirty="0" smtClean="0"/>
              <a:t>That mental illness </a:t>
            </a:r>
            <a:r>
              <a:rPr lang="en-AU" sz="2400" b="1" i="1" u="sng" dirty="0" smtClean="0"/>
              <a:t>prevented</a:t>
            </a:r>
            <a:r>
              <a:rPr lang="en-AU" sz="2400" b="1" u="sng" dirty="0" smtClean="0"/>
              <a:t> them from knowing that what they were doing was wrong</a:t>
            </a:r>
            <a:r>
              <a:rPr lang="en-AU" sz="2400" dirty="0" smtClean="0"/>
              <a:t>;</a:t>
            </a:r>
          </a:p>
          <a:p>
            <a:pPr marL="457200" indent="-457200">
              <a:buAutoNum type="arabicPeriod"/>
            </a:pPr>
            <a:endParaRPr lang="en-AU" sz="2400" dirty="0" smtClean="0"/>
          </a:p>
          <a:p>
            <a:pPr marL="457200" indent="-457200">
              <a:buAutoNum type="arabicPeriod"/>
            </a:pPr>
            <a:r>
              <a:rPr lang="en-AU" sz="2400" dirty="0" smtClean="0"/>
              <a:t>If the defence works, they are found </a:t>
            </a:r>
            <a:r>
              <a:rPr lang="en-AU" sz="2400" b="1" u="sng" dirty="0" smtClean="0"/>
              <a:t>‘not guilty</a:t>
            </a:r>
            <a:r>
              <a:rPr lang="en-AU" sz="2400" u="sng" dirty="0" smtClean="0"/>
              <a:t>’ </a:t>
            </a:r>
            <a:r>
              <a:rPr lang="en-AU" sz="2400" b="1" u="sng" dirty="0" smtClean="0"/>
              <a:t>by reason of mental illness</a:t>
            </a:r>
            <a:r>
              <a:rPr lang="en-AU" sz="2400" dirty="0" smtClean="0"/>
              <a:t> (but usually have to go to a psychiatric institution). </a:t>
            </a:r>
            <a:endParaRPr lang="en-US" sz="2400" dirty="0"/>
          </a:p>
        </p:txBody>
      </p:sp>
      <p:pic>
        <p:nvPicPr>
          <p:cNvPr id="7" name="Picture 6"/>
          <p:cNvPicPr/>
          <p:nvPr/>
        </p:nvPicPr>
        <p:blipFill>
          <a:blip r:embed="rId2"/>
          <a:srcRect/>
          <a:stretch>
            <a:fillRect/>
          </a:stretch>
        </p:blipFill>
        <p:spPr bwMode="auto">
          <a:xfrm>
            <a:off x="0" y="2924944"/>
            <a:ext cx="2854325" cy="1993900"/>
          </a:xfrm>
          <a:prstGeom prst="rect">
            <a:avLst/>
          </a:prstGeom>
          <a:noFill/>
          <a:ln w="9525">
            <a:noFill/>
            <a:miter lim="800000"/>
            <a:headEnd/>
            <a:tailEnd/>
          </a:ln>
        </p:spPr>
      </p:pic>
      <p:sp>
        <p:nvSpPr>
          <p:cNvPr id="8" name="Rectangle 7"/>
          <p:cNvSpPr/>
          <p:nvPr/>
        </p:nvSpPr>
        <p:spPr>
          <a:xfrm>
            <a:off x="2438399" y="853813"/>
            <a:ext cx="599094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Mental Illness</a:t>
            </a:r>
            <a:endParaRPr lang="en-AU" sz="3200" dirty="0" smtClean="0">
              <a:solidFill>
                <a:srgbClr val="000000"/>
              </a:solidFill>
            </a:endParaRPr>
          </a:p>
        </p:txBody>
      </p:sp>
    </p:spTree>
    <p:extLst>
      <p:ext uri="{BB962C8B-B14F-4D97-AF65-F5344CB8AC3E}">
        <p14:creationId xmlns:p14="http://schemas.microsoft.com/office/powerpoint/2010/main" val="2063497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2854325" y="2132856"/>
            <a:ext cx="6289675" cy="3046988"/>
          </a:xfrm>
          <a:prstGeom prst="rect">
            <a:avLst/>
          </a:prstGeom>
          <a:noFill/>
        </p:spPr>
        <p:txBody>
          <a:bodyPr wrap="square" rtlCol="0">
            <a:spAutoFit/>
          </a:bodyPr>
          <a:lstStyle/>
          <a:p>
            <a:pPr algn="ctr"/>
            <a:r>
              <a:rPr lang="en-AU" sz="2400" b="1" dirty="0" smtClean="0">
                <a:solidFill>
                  <a:srgbClr val="000000"/>
                </a:solidFill>
              </a:rPr>
              <a:t>WHY ‘NOT GUILTY’???</a:t>
            </a:r>
          </a:p>
          <a:p>
            <a:pPr algn="ctr"/>
            <a:endParaRPr lang="en-AU" sz="2400" b="1" dirty="0">
              <a:solidFill>
                <a:srgbClr val="000000"/>
              </a:solidFill>
            </a:endParaRPr>
          </a:p>
          <a:p>
            <a:pPr algn="ctr"/>
            <a:r>
              <a:rPr lang="en-AU" sz="2400" b="1" dirty="0" smtClean="0">
                <a:solidFill>
                  <a:srgbClr val="000000"/>
                </a:solidFill>
              </a:rPr>
              <a:t>BECAUSE THERE’S NO MENS REA HERE!</a:t>
            </a:r>
          </a:p>
          <a:p>
            <a:endParaRPr lang="en-AU" sz="2400" dirty="0" smtClean="0">
              <a:solidFill>
                <a:srgbClr val="000000"/>
              </a:solidFill>
            </a:endParaRPr>
          </a:p>
          <a:p>
            <a:r>
              <a:rPr lang="en-AU" sz="2400" dirty="0" smtClean="0">
                <a:solidFill>
                  <a:srgbClr val="000000"/>
                </a:solidFill>
              </a:rPr>
              <a:t>The defendant </a:t>
            </a:r>
            <a:r>
              <a:rPr lang="en-AU" sz="2400" i="1" dirty="0" smtClean="0">
                <a:solidFill>
                  <a:srgbClr val="000000"/>
                </a:solidFill>
              </a:rPr>
              <a:t>could not </a:t>
            </a:r>
            <a:r>
              <a:rPr lang="en-AU" sz="2400" dirty="0" smtClean="0">
                <a:solidFill>
                  <a:srgbClr val="000000"/>
                </a:solidFill>
              </a:rPr>
              <a:t>have intended to commit the crime because they were unable to understand that what they were doing was wrong.</a:t>
            </a:r>
          </a:p>
        </p:txBody>
      </p:sp>
      <p:sp>
        <p:nvSpPr>
          <p:cNvPr id="10" name="Rectangle 9"/>
          <p:cNvSpPr/>
          <p:nvPr/>
        </p:nvSpPr>
        <p:spPr>
          <a:xfrm>
            <a:off x="2438399" y="853813"/>
            <a:ext cx="599094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Mental Illness</a:t>
            </a:r>
            <a:endParaRPr lang="en-AU" sz="3200" dirty="0" smtClean="0">
              <a:solidFill>
                <a:srgbClr val="000000"/>
              </a:solidFill>
            </a:endParaRPr>
          </a:p>
        </p:txBody>
      </p:sp>
      <p:pic>
        <p:nvPicPr>
          <p:cNvPr id="12" name="Picture 11"/>
          <p:cNvPicPr/>
          <p:nvPr/>
        </p:nvPicPr>
        <p:blipFill>
          <a:blip r:embed="rId2"/>
          <a:srcRect/>
          <a:stretch>
            <a:fillRect/>
          </a:stretch>
        </p:blipFill>
        <p:spPr bwMode="auto">
          <a:xfrm>
            <a:off x="0" y="2924944"/>
            <a:ext cx="2854325" cy="1993900"/>
          </a:xfrm>
          <a:prstGeom prst="rect">
            <a:avLst/>
          </a:prstGeom>
          <a:noFill/>
          <a:ln w="9525">
            <a:noFill/>
            <a:miter lim="800000"/>
            <a:headEnd/>
            <a:tailEnd/>
          </a:ln>
        </p:spPr>
      </p:pic>
    </p:spTree>
    <p:extLst>
      <p:ext uri="{BB962C8B-B14F-4D97-AF65-F5344CB8AC3E}">
        <p14:creationId xmlns:p14="http://schemas.microsoft.com/office/powerpoint/2010/main" val="3921692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15" name="TextBox 14"/>
          <p:cNvSpPr txBox="1"/>
          <p:nvPr/>
        </p:nvSpPr>
        <p:spPr>
          <a:xfrm>
            <a:off x="2854325" y="1744936"/>
            <a:ext cx="6289675" cy="4924424"/>
          </a:xfrm>
          <a:prstGeom prst="rect">
            <a:avLst/>
          </a:prstGeom>
          <a:noFill/>
        </p:spPr>
        <p:txBody>
          <a:bodyPr wrap="square" rtlCol="0">
            <a:spAutoFit/>
          </a:bodyPr>
          <a:lstStyle/>
          <a:p>
            <a:pPr algn="ctr"/>
            <a:r>
              <a:rPr lang="en-AU" sz="3200" b="1" u="sng" dirty="0" err="1" smtClean="0">
                <a:solidFill>
                  <a:srgbClr val="0000FF"/>
                </a:solidFill>
              </a:rPr>
              <a:t>M’Naghten’s</a:t>
            </a:r>
            <a:r>
              <a:rPr lang="en-AU" sz="3200" b="1" u="sng" dirty="0" smtClean="0">
                <a:solidFill>
                  <a:srgbClr val="0000FF"/>
                </a:solidFill>
              </a:rPr>
              <a:t> Case (1843)</a:t>
            </a:r>
          </a:p>
          <a:p>
            <a:endParaRPr lang="en-AU" dirty="0" smtClean="0"/>
          </a:p>
          <a:p>
            <a:r>
              <a:rPr lang="en-AU" sz="2200" dirty="0" smtClean="0"/>
              <a:t>This paranoid schizophrenic guy (called </a:t>
            </a:r>
            <a:r>
              <a:rPr lang="en-AU" sz="2200" dirty="0" err="1" smtClean="0"/>
              <a:t>M’Naghten</a:t>
            </a:r>
            <a:r>
              <a:rPr lang="en-AU" sz="2200" dirty="0" smtClean="0"/>
              <a:t>… don’t question his name, just memorise it) tried to murder the Prime Minister of England because he thought the PM’s Party was out to kill him. </a:t>
            </a:r>
          </a:p>
          <a:p>
            <a:endParaRPr lang="en-AU" sz="2200" dirty="0" smtClean="0"/>
          </a:p>
          <a:p>
            <a:r>
              <a:rPr lang="en-AU" sz="2200" dirty="0" smtClean="0"/>
              <a:t>He tried to shoot the PM, but missed and killed someone else instead! </a:t>
            </a:r>
          </a:p>
          <a:p>
            <a:endParaRPr lang="en-AU" sz="2200" dirty="0" smtClean="0"/>
          </a:p>
          <a:p>
            <a:r>
              <a:rPr lang="en-AU" sz="2200" dirty="0" err="1" smtClean="0"/>
              <a:t>M’Naghten</a:t>
            </a:r>
            <a:r>
              <a:rPr lang="en-AU" sz="2200" dirty="0" smtClean="0"/>
              <a:t> was found </a:t>
            </a:r>
            <a:r>
              <a:rPr lang="en-AU" sz="2200" b="1" u="sng" dirty="0" smtClean="0"/>
              <a:t>not guilty</a:t>
            </a:r>
            <a:r>
              <a:rPr lang="en-AU" sz="2200" dirty="0" smtClean="0"/>
              <a:t> because they realised that he was unable to know that what he was doing was wrong (as far as he was concerned, he was really in danger!).</a:t>
            </a:r>
            <a:endParaRPr lang="en-US" sz="2200" dirty="0"/>
          </a:p>
        </p:txBody>
      </p:sp>
      <p:sp>
        <p:nvSpPr>
          <p:cNvPr id="7" name="Rectangle 6"/>
          <p:cNvSpPr/>
          <p:nvPr/>
        </p:nvSpPr>
        <p:spPr>
          <a:xfrm>
            <a:off x="2438399" y="853813"/>
            <a:ext cx="599094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Mental Illness</a:t>
            </a:r>
            <a:endParaRPr lang="en-AU" sz="3200" dirty="0" smtClean="0">
              <a:solidFill>
                <a:srgbClr val="000000"/>
              </a:solidFill>
            </a:endParaRPr>
          </a:p>
        </p:txBody>
      </p:sp>
      <p:pic>
        <p:nvPicPr>
          <p:cNvPr id="8" name="Picture 7"/>
          <p:cNvPicPr/>
          <p:nvPr/>
        </p:nvPicPr>
        <p:blipFill>
          <a:blip r:embed="rId2"/>
          <a:srcRect/>
          <a:stretch>
            <a:fillRect/>
          </a:stretch>
        </p:blipFill>
        <p:spPr bwMode="auto">
          <a:xfrm>
            <a:off x="0" y="2924944"/>
            <a:ext cx="2854325" cy="1993900"/>
          </a:xfrm>
          <a:prstGeom prst="rect">
            <a:avLst/>
          </a:prstGeom>
          <a:noFill/>
          <a:ln w="9525">
            <a:noFill/>
            <a:miter lim="800000"/>
            <a:headEnd/>
            <a:tailEnd/>
          </a:ln>
        </p:spPr>
      </p:pic>
    </p:spTree>
    <p:extLst>
      <p:ext uri="{BB962C8B-B14F-4D97-AF65-F5344CB8AC3E}">
        <p14:creationId xmlns:p14="http://schemas.microsoft.com/office/powerpoint/2010/main" val="2977706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7" name="Rectangle 6"/>
          <p:cNvSpPr/>
          <p:nvPr/>
        </p:nvSpPr>
        <p:spPr>
          <a:xfrm>
            <a:off x="2438399" y="853813"/>
            <a:ext cx="599094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Mental Illness</a:t>
            </a:r>
            <a:endParaRPr lang="en-AU" sz="3200" dirty="0" smtClean="0">
              <a:solidFill>
                <a:srgbClr val="000000"/>
              </a:solidFill>
            </a:endParaRPr>
          </a:p>
        </p:txBody>
      </p:sp>
      <p:sp>
        <p:nvSpPr>
          <p:cNvPr id="3" name="Rectangle 2"/>
          <p:cNvSpPr/>
          <p:nvPr/>
        </p:nvSpPr>
        <p:spPr>
          <a:xfrm>
            <a:off x="4767977" y="1988840"/>
            <a:ext cx="4376023" cy="4708982"/>
          </a:xfrm>
          <a:prstGeom prst="rect">
            <a:avLst/>
          </a:prstGeom>
          <a:ln>
            <a:solidFill>
              <a:srgbClr val="000000"/>
            </a:solidFill>
          </a:ln>
        </p:spPr>
        <p:txBody>
          <a:bodyPr wrap="square">
            <a:spAutoFit/>
          </a:bodyPr>
          <a:lstStyle/>
          <a:p>
            <a:r>
              <a:rPr lang="en-US" sz="3600" dirty="0" smtClean="0"/>
              <a:t>Movies (and newspapers like the </a:t>
            </a:r>
            <a:r>
              <a:rPr lang="en-US" sz="3600" b="1" u="sng" dirty="0" smtClean="0">
                <a:solidFill>
                  <a:srgbClr val="0000FF"/>
                </a:solidFill>
              </a:rPr>
              <a:t>Daily Telegraph</a:t>
            </a:r>
            <a:r>
              <a:rPr lang="en-US" sz="3600" dirty="0" smtClean="0"/>
              <a:t>) give society the idea that the Mental Illness </a:t>
            </a:r>
            <a:r>
              <a:rPr lang="en-US" sz="3600" dirty="0" err="1" smtClean="0"/>
              <a:t>defence</a:t>
            </a:r>
            <a:r>
              <a:rPr lang="en-US" sz="3600" dirty="0" smtClean="0"/>
              <a:t> is:</a:t>
            </a:r>
          </a:p>
          <a:p>
            <a:pPr marL="342900" indent="-342900">
              <a:buAutoNum type="arabicPeriod"/>
            </a:pPr>
            <a:r>
              <a:rPr lang="en-US" sz="3600" dirty="0" smtClean="0"/>
              <a:t> </a:t>
            </a:r>
            <a:r>
              <a:rPr lang="en-US" sz="3600" b="1" u="sng" dirty="0" smtClean="0">
                <a:solidFill>
                  <a:srgbClr val="FF0000"/>
                </a:solidFill>
              </a:rPr>
              <a:t>Used too much</a:t>
            </a:r>
          </a:p>
          <a:p>
            <a:pPr marL="342900" indent="-342900">
              <a:buAutoNum type="arabicPeriod"/>
            </a:pPr>
            <a:r>
              <a:rPr lang="en-US" sz="3600" dirty="0" smtClean="0"/>
              <a:t> An </a:t>
            </a:r>
            <a:r>
              <a:rPr lang="en-US" sz="3600" b="1" u="sng" dirty="0" smtClean="0">
                <a:solidFill>
                  <a:srgbClr val="FF0000"/>
                </a:solidFill>
              </a:rPr>
              <a:t>easy way out</a:t>
            </a:r>
            <a:endParaRPr lang="en-US" sz="1400" b="1" u="sng" dirty="0" smtClean="0">
              <a:solidFill>
                <a:srgbClr val="FF0000"/>
              </a:solidFill>
            </a:endParaRPr>
          </a:p>
          <a:p>
            <a:endParaRPr lang="en-US" sz="1200" b="1" u="sng" dirty="0" smtClean="0">
              <a:solidFill>
                <a:srgbClr val="FF0000"/>
              </a:solidFill>
            </a:endParaRPr>
          </a:p>
        </p:txBody>
      </p:sp>
      <p:pic>
        <p:nvPicPr>
          <p:cNvPr id="4" name="Picture 3"/>
          <p:cNvPicPr>
            <a:picLocks noChangeAspect="1"/>
          </p:cNvPicPr>
          <p:nvPr/>
        </p:nvPicPr>
        <p:blipFill>
          <a:blip r:embed="rId2"/>
          <a:stretch>
            <a:fillRect/>
          </a:stretch>
        </p:blipFill>
        <p:spPr>
          <a:xfrm>
            <a:off x="-5609" y="1988840"/>
            <a:ext cx="4773586" cy="4708982"/>
          </a:xfrm>
          <a:prstGeom prst="rect">
            <a:avLst/>
          </a:prstGeom>
          <a:ln>
            <a:solidFill>
              <a:schemeClr val="tx1"/>
            </a:solidFill>
          </a:ln>
        </p:spPr>
      </p:pic>
      <p:sp>
        <p:nvSpPr>
          <p:cNvPr id="9" name="TextBox 8"/>
          <p:cNvSpPr txBox="1"/>
          <p:nvPr/>
        </p:nvSpPr>
        <p:spPr>
          <a:xfrm>
            <a:off x="0" y="1527175"/>
            <a:ext cx="9144000" cy="461665"/>
          </a:xfrm>
          <a:prstGeom prst="rect">
            <a:avLst/>
          </a:prstGeom>
          <a:solidFill>
            <a:srgbClr val="FF0000"/>
          </a:solidFill>
          <a:ln w="19050" cmpd="sng">
            <a:solidFill>
              <a:schemeClr val="tx1"/>
            </a:solidFill>
          </a:ln>
        </p:spPr>
        <p:txBody>
          <a:bodyPr wrap="square" rtlCol="0">
            <a:spAutoFit/>
          </a:bodyPr>
          <a:lstStyle/>
          <a:p>
            <a:pPr algn="ctr"/>
            <a:r>
              <a:rPr lang="en-US" sz="2400" b="1" i="1" u="sng" dirty="0" smtClean="0">
                <a:solidFill>
                  <a:schemeClr val="bg1"/>
                </a:solidFill>
              </a:rPr>
              <a:t>Assess</a:t>
            </a:r>
            <a:r>
              <a:rPr lang="en-US" sz="2400" b="1" dirty="0" smtClean="0">
                <a:solidFill>
                  <a:schemeClr val="bg1"/>
                </a:solidFill>
              </a:rPr>
              <a:t> </a:t>
            </a:r>
            <a:r>
              <a:rPr lang="en-US" sz="2400" dirty="0" smtClean="0">
                <a:solidFill>
                  <a:schemeClr val="bg1"/>
                </a:solidFill>
              </a:rPr>
              <a:t>the use of </a:t>
            </a:r>
            <a:r>
              <a:rPr lang="en-US" sz="2400" b="1" u="sng" dirty="0" err="1" smtClean="0">
                <a:solidFill>
                  <a:schemeClr val="bg1"/>
                </a:solidFill>
              </a:rPr>
              <a:t>defences</a:t>
            </a:r>
            <a:r>
              <a:rPr lang="en-US" sz="2400" b="1" dirty="0" smtClean="0">
                <a:solidFill>
                  <a:schemeClr val="bg1"/>
                </a:solidFill>
              </a:rPr>
              <a:t> </a:t>
            </a:r>
            <a:r>
              <a:rPr lang="en-US" sz="2400" dirty="0" smtClean="0">
                <a:solidFill>
                  <a:schemeClr val="bg1"/>
                </a:solidFill>
              </a:rPr>
              <a:t>to criminal charges </a:t>
            </a:r>
            <a:r>
              <a:rPr lang="en-US" sz="2400" b="1" u="sng" dirty="0" smtClean="0">
                <a:solidFill>
                  <a:schemeClr val="bg1"/>
                </a:solidFill>
              </a:rPr>
              <a:t>in achieving justice</a:t>
            </a:r>
            <a:endParaRPr lang="en-US" sz="2400" b="1" u="sng" dirty="0">
              <a:solidFill>
                <a:schemeClr val="bg1"/>
              </a:solidFill>
            </a:endParaRPr>
          </a:p>
        </p:txBody>
      </p:sp>
    </p:spTree>
    <p:extLst>
      <p:ext uri="{BB962C8B-B14F-4D97-AF65-F5344CB8AC3E}">
        <p14:creationId xmlns:p14="http://schemas.microsoft.com/office/powerpoint/2010/main" val="1260951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2057400" cy="584776"/>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wrap="square" rtlCol="0">
            <a:spAutoFit/>
          </a:bodyPr>
          <a:lstStyle/>
          <a:p>
            <a:pPr algn="ctr"/>
            <a:r>
              <a:rPr lang="en-US" sz="1600" b="1" dirty="0" smtClean="0"/>
              <a:t>DEFENCES TO CRIMINAL CHARGES</a:t>
            </a:r>
            <a:endParaRPr lang="en-US" sz="1600" b="1" dirty="0"/>
          </a:p>
        </p:txBody>
      </p:sp>
      <p:sp>
        <p:nvSpPr>
          <p:cNvPr id="11" name="TextBox 10"/>
          <p:cNvSpPr txBox="1"/>
          <p:nvPr/>
        </p:nvSpPr>
        <p:spPr>
          <a:xfrm>
            <a:off x="382590" y="965776"/>
            <a:ext cx="2055809" cy="472813"/>
          </a:xfrm>
          <a:prstGeom prst="rect">
            <a:avLst/>
          </a:prstGeom>
          <a:solidFill>
            <a:schemeClr val="bg1"/>
          </a:solidFill>
          <a:ln w="9525" cap="flat" cmpd="sng" algn="ctr">
            <a:solidFill>
              <a:schemeClr val="tx1"/>
            </a:solidFill>
            <a:prstDash val="dash"/>
            <a:round/>
            <a:headEnd type="none" w="med" len="med"/>
            <a:tailEnd type="none" w="med" len="med"/>
          </a:ln>
          <a:effectLst/>
        </p:spPr>
        <p:txBody>
          <a:bodyPr wrap="square" lIns="36000" tIns="36000" rIns="36000" bIns="36000" rtlCol="0">
            <a:spAutoFit/>
          </a:bodyPr>
          <a:lstStyle/>
          <a:p>
            <a:pPr>
              <a:buFontTx/>
              <a:buChar char="-"/>
            </a:pPr>
            <a:r>
              <a:rPr lang="en-US" sz="1300" b="1" dirty="0" smtClean="0"/>
              <a:t>Complete </a:t>
            </a:r>
            <a:r>
              <a:rPr lang="en-US" sz="1300" b="1" dirty="0" err="1" smtClean="0"/>
              <a:t>Defences</a:t>
            </a:r>
            <a:endParaRPr lang="en-US" sz="1300" b="1" dirty="0" smtClean="0"/>
          </a:p>
          <a:p>
            <a:pPr>
              <a:buFontTx/>
              <a:buChar char="-"/>
            </a:pPr>
            <a:r>
              <a:rPr lang="en-US" sz="1300" b="1" dirty="0" smtClean="0"/>
              <a:t>Partial </a:t>
            </a:r>
            <a:r>
              <a:rPr lang="en-US" sz="1300" b="1" dirty="0" err="1" smtClean="0"/>
              <a:t>Defences</a:t>
            </a:r>
            <a:r>
              <a:rPr lang="en-US" sz="1300" b="1" dirty="0" smtClean="0"/>
              <a:t> to Murder</a:t>
            </a:r>
            <a:endParaRPr lang="en-US" sz="1300" b="1" dirty="0"/>
          </a:p>
        </p:txBody>
      </p:sp>
      <p:sp>
        <p:nvSpPr>
          <p:cNvPr id="7" name="Rectangle 6"/>
          <p:cNvSpPr/>
          <p:nvPr/>
        </p:nvSpPr>
        <p:spPr>
          <a:xfrm>
            <a:off x="2438399" y="853813"/>
            <a:ext cx="5990943" cy="584776"/>
          </a:xfrm>
          <a:prstGeom prst="rect">
            <a:avLst/>
          </a:prstGeom>
          <a:solidFill>
            <a:srgbClr val="00FF00"/>
          </a:solidFill>
          <a:ln>
            <a:solidFill>
              <a:srgbClr val="000000"/>
            </a:solidFill>
          </a:ln>
        </p:spPr>
        <p:txBody>
          <a:bodyPr wrap="none">
            <a:spAutoFit/>
          </a:bodyPr>
          <a:lstStyle/>
          <a:p>
            <a:r>
              <a:rPr lang="en-AU" sz="3200" dirty="0" smtClean="0"/>
              <a:t>Complete Defences: </a:t>
            </a:r>
            <a:r>
              <a:rPr lang="en-AU" sz="3200" b="1" dirty="0" smtClean="0">
                <a:solidFill>
                  <a:srgbClr val="000000"/>
                </a:solidFill>
              </a:rPr>
              <a:t>Mental Illness</a:t>
            </a:r>
            <a:endParaRPr lang="en-AU" sz="3200" dirty="0" smtClean="0">
              <a:solidFill>
                <a:srgbClr val="000000"/>
              </a:solidFill>
            </a:endParaRPr>
          </a:p>
        </p:txBody>
      </p:sp>
      <p:sp>
        <p:nvSpPr>
          <p:cNvPr id="3" name="Rectangle 2"/>
          <p:cNvSpPr/>
          <p:nvPr/>
        </p:nvSpPr>
        <p:spPr>
          <a:xfrm>
            <a:off x="0" y="1994467"/>
            <a:ext cx="9144000" cy="3447097"/>
          </a:xfrm>
          <a:prstGeom prst="rect">
            <a:avLst/>
          </a:prstGeom>
          <a:ln>
            <a:solidFill>
              <a:srgbClr val="000000"/>
            </a:solidFill>
          </a:ln>
        </p:spPr>
        <p:txBody>
          <a:bodyPr wrap="square">
            <a:spAutoFit/>
          </a:bodyPr>
          <a:lstStyle/>
          <a:p>
            <a:r>
              <a:rPr lang="en-US" sz="3600" dirty="0" smtClean="0"/>
              <a:t>BUT, the </a:t>
            </a:r>
            <a:r>
              <a:rPr lang="en-US" sz="3600" b="1" u="sng" dirty="0" smtClean="0">
                <a:solidFill>
                  <a:srgbClr val="0000FF"/>
                </a:solidFill>
              </a:rPr>
              <a:t>NSW Law Reform Commission</a:t>
            </a:r>
            <a:r>
              <a:rPr lang="en-US" sz="3600" dirty="0" smtClean="0"/>
              <a:t> report on </a:t>
            </a:r>
            <a:r>
              <a:rPr lang="en-US" sz="3600" b="1" u="sng" dirty="0" smtClean="0">
                <a:solidFill>
                  <a:srgbClr val="0000FF"/>
                </a:solidFill>
              </a:rPr>
              <a:t>Mental Illness (2012)</a:t>
            </a:r>
            <a:r>
              <a:rPr lang="en-US" sz="3600" dirty="0" smtClean="0"/>
              <a:t> and found two things:</a:t>
            </a:r>
          </a:p>
          <a:p>
            <a:endParaRPr lang="en-US" dirty="0"/>
          </a:p>
          <a:p>
            <a:pPr marL="742950" indent="-742950">
              <a:buAutoNum type="arabicPeriod"/>
            </a:pPr>
            <a:r>
              <a:rPr lang="en-US" sz="3200" dirty="0" smtClean="0"/>
              <a:t>The use of this </a:t>
            </a:r>
            <a:r>
              <a:rPr lang="en-US" sz="3200" dirty="0" err="1" smtClean="0"/>
              <a:t>defence</a:t>
            </a:r>
            <a:r>
              <a:rPr lang="en-US" sz="3200" dirty="0" smtClean="0"/>
              <a:t> is </a:t>
            </a:r>
            <a:r>
              <a:rPr lang="en-US" sz="3200" b="1" u="sng" dirty="0" smtClean="0"/>
              <a:t>a lot MORE RARE than people think</a:t>
            </a:r>
          </a:p>
          <a:p>
            <a:pPr marL="742950" indent="-742950">
              <a:buAutoNum type="arabicPeriod"/>
            </a:pPr>
            <a:r>
              <a:rPr lang="en-US" sz="3200" dirty="0" smtClean="0"/>
              <a:t>An </a:t>
            </a:r>
            <a:r>
              <a:rPr lang="en-US" sz="3200" dirty="0"/>
              <a:t>‘insanity’ plea is not an easy way out. </a:t>
            </a:r>
            <a:r>
              <a:rPr lang="en-US" sz="3200" b="1" u="sng" dirty="0" smtClean="0"/>
              <a:t>You still might end up being locked up FOR LIFE</a:t>
            </a:r>
            <a:r>
              <a:rPr lang="en-US" sz="3200" dirty="0" smtClean="0"/>
              <a:t>.</a:t>
            </a:r>
            <a:endParaRPr lang="en-US" sz="3200" dirty="0"/>
          </a:p>
        </p:txBody>
      </p:sp>
      <p:sp>
        <p:nvSpPr>
          <p:cNvPr id="6" name="TextBox 5"/>
          <p:cNvSpPr txBox="1"/>
          <p:nvPr/>
        </p:nvSpPr>
        <p:spPr>
          <a:xfrm>
            <a:off x="0" y="1527175"/>
            <a:ext cx="9144000" cy="461665"/>
          </a:xfrm>
          <a:prstGeom prst="rect">
            <a:avLst/>
          </a:prstGeom>
          <a:solidFill>
            <a:srgbClr val="FF0000"/>
          </a:solidFill>
          <a:ln w="19050" cmpd="sng">
            <a:solidFill>
              <a:schemeClr val="tx1"/>
            </a:solidFill>
          </a:ln>
        </p:spPr>
        <p:txBody>
          <a:bodyPr wrap="square" rtlCol="0">
            <a:spAutoFit/>
          </a:bodyPr>
          <a:lstStyle/>
          <a:p>
            <a:pPr algn="ctr"/>
            <a:r>
              <a:rPr lang="en-US" sz="2400" b="1" i="1" u="sng" dirty="0" smtClean="0">
                <a:solidFill>
                  <a:schemeClr val="bg1"/>
                </a:solidFill>
              </a:rPr>
              <a:t>Assess</a:t>
            </a:r>
            <a:r>
              <a:rPr lang="en-US" sz="2400" b="1" dirty="0" smtClean="0">
                <a:solidFill>
                  <a:schemeClr val="bg1"/>
                </a:solidFill>
              </a:rPr>
              <a:t> </a:t>
            </a:r>
            <a:r>
              <a:rPr lang="en-US" sz="2400" dirty="0" smtClean="0">
                <a:solidFill>
                  <a:schemeClr val="bg1"/>
                </a:solidFill>
              </a:rPr>
              <a:t>the use of </a:t>
            </a:r>
            <a:r>
              <a:rPr lang="en-US" sz="2400" b="1" u="sng" dirty="0" err="1" smtClean="0">
                <a:solidFill>
                  <a:schemeClr val="bg1"/>
                </a:solidFill>
              </a:rPr>
              <a:t>defences</a:t>
            </a:r>
            <a:r>
              <a:rPr lang="en-US" sz="2400" b="1" dirty="0" smtClean="0">
                <a:solidFill>
                  <a:schemeClr val="bg1"/>
                </a:solidFill>
              </a:rPr>
              <a:t> </a:t>
            </a:r>
            <a:r>
              <a:rPr lang="en-US" sz="2400" dirty="0" smtClean="0">
                <a:solidFill>
                  <a:schemeClr val="bg1"/>
                </a:solidFill>
              </a:rPr>
              <a:t>to criminal charges </a:t>
            </a:r>
            <a:r>
              <a:rPr lang="en-US" sz="2400" b="1" u="sng" dirty="0" smtClean="0">
                <a:solidFill>
                  <a:schemeClr val="bg1"/>
                </a:solidFill>
              </a:rPr>
              <a:t>in achieving justice</a:t>
            </a:r>
            <a:endParaRPr lang="en-US" sz="2400" b="1" u="sng" dirty="0">
              <a:solidFill>
                <a:schemeClr val="bg1"/>
              </a:solidFill>
            </a:endParaRPr>
          </a:p>
        </p:txBody>
      </p:sp>
    </p:spTree>
    <p:extLst>
      <p:ext uri="{BB962C8B-B14F-4D97-AF65-F5344CB8AC3E}">
        <p14:creationId xmlns:p14="http://schemas.microsoft.com/office/powerpoint/2010/main" val="25481062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63&quot;/&gt;&lt;/object&gt;&lt;object type=&quot;3&quot; unique_id=&quot;10011&quot;&gt;&lt;property id=&quot;20148&quot; value=&quot;5&quot;/&gt;&lt;property id=&quot;20300&quot; value=&quot;Slide 9&quot;/&gt;&lt;property id=&quot;20307&quot; value=&quot;264&quot;/&gt;&lt;/object&gt;&lt;object type=&quot;3&quot; unique_id=&quot;10012&quot;&gt;&lt;property id=&quot;20148&quot; value=&quot;5&quot;/&gt;&lt;property id=&quot;20300&quot; value=&quot;Slide 10&quot;/&gt;&lt;property id=&quot;20307&quot; value=&quot;265&quot;/&gt;&lt;/object&gt;&lt;object type=&quot;3&quot; unique_id=&quot;10013&quot;&gt;&lt;property id=&quot;20148&quot; value=&quot;5&quot;/&gt;&lt;property id=&quot;20300&quot; value=&quot;Slide 11&quot;/&gt;&lt;property id=&quot;20307&quot; value=&quot;266&quot;/&gt;&lt;/object&gt;&lt;object type=&quot;3&quot; unique_id=&quot;10014&quot;&gt;&lt;property id=&quot;20148&quot; value=&quot;5&quot;/&gt;&lt;property id=&quot;20300&quot; value=&quot;Slide 12&quot;/&gt;&lt;property id=&quot;20307&quot; value=&quot;267&quot;/&gt;&lt;/object&gt;&lt;object type=&quot;3&quot; unique_id=&quot;10015&quot;&gt;&lt;property id=&quot;20148&quot; value=&quot;5&quot;/&gt;&lt;property id=&quot;20300&quot; value=&quot;Slide 13&quot;/&gt;&lt;property id=&quot;20307&quot; value=&quot;268&quot;/&gt;&lt;/object&gt;&lt;object type=&quot;3&quot; unique_id=&quot;10016&quot;&gt;&lt;property id=&quot;20148&quot; value=&quot;5&quot;/&gt;&lt;property id=&quot;20300&quot; value=&quot;Slide 14&quot;/&gt;&lt;property id=&quot;20307&quot; value=&quot;269&quot;/&gt;&lt;/object&gt;&lt;object type=&quot;3&quot; unique_id=&quot;10017&quot;&gt;&lt;property id=&quot;20148&quot; value=&quot;5&quot;/&gt;&lt;property id=&quot;20300&quot; value=&quot;Slide 15&quot;/&gt;&lt;property id=&quot;20307&quot; value=&quot;270&quot;/&gt;&lt;/object&gt;&lt;object type=&quot;3&quot; unique_id=&quot;10018&quot;&gt;&lt;property id=&quot;20148&quot; value=&quot;5&quot;/&gt;&lt;property id=&quot;20300&quot; value=&quot;Slide 16&quot;/&gt;&lt;property id=&quot;20307&quot; value=&quot;271&quot;/&gt;&lt;/object&gt;&lt;object type=&quot;3&quot; unique_id=&quot;10019&quot;&gt;&lt;property id=&quot;20148&quot; value=&quot;5&quot;/&gt;&lt;property id=&quot;20300&quot; value=&quot;Slide 17&quot;/&gt;&lt;property id=&quot;20307&quot; value=&quot;272&quot;/&gt;&lt;/object&gt;&lt;object type=&quot;3&quot; unique_id=&quot;10020&quot;&gt;&lt;property id=&quot;20148&quot; value=&quot;5&quot;/&gt;&lt;property id=&quot;20300&quot; value=&quot;Slide 18&quot;/&gt;&lt;property id=&quot;20307&quot; value=&quot;273&quot;/&gt;&lt;/object&gt;&lt;object type=&quot;3&quot; unique_id=&quot;10021&quot;&gt;&lt;property id=&quot;20148&quot; value=&quot;5&quot;/&gt;&lt;property id=&quot;20300&quot; value=&quot;Slide 19&quot;/&gt;&lt;property id=&quot;20307&quot; value=&quot;274&quot;/&gt;&lt;/object&gt;&lt;object type=&quot;3&quot; unique_id=&quot;10085&quot;&gt;&lt;property id=&quot;20148&quot; value=&quot;5&quot;/&gt;&lt;property id=&quot;20300&quot; value=&quot;Slide 20 - &amp;quot;Questions&amp;quot;&quot;/&gt;&lt;property id=&quot;20307&quot; value=&quot;275&quot;/&gt;&lt;/object&gt;&lt;/object&gt;&lt;object type=&quot;8&quot; unique_id=&quot;1004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1647</Words>
  <Application>Microsoft Office PowerPoint</Application>
  <PresentationFormat>On-screen Show (4:3)</PresentationFormat>
  <Paragraphs>227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CEOP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Catholic Education Office Parramatta</dc:creator>
  <cp:lastModifiedBy>Aziz, Yousif</cp:lastModifiedBy>
  <cp:revision>2</cp:revision>
  <dcterms:created xsi:type="dcterms:W3CDTF">2013-05-18T01:54:29Z</dcterms:created>
  <dcterms:modified xsi:type="dcterms:W3CDTF">2017-02-07T23:38:24Z</dcterms:modified>
</cp:coreProperties>
</file>