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9" r:id="rId2"/>
    <p:sldId id="347" r:id="rId3"/>
    <p:sldId id="346" r:id="rId4"/>
    <p:sldId id="328" r:id="rId5"/>
    <p:sldId id="383" r:id="rId6"/>
    <p:sldId id="343" r:id="rId7"/>
    <p:sldId id="382" r:id="rId8"/>
    <p:sldId id="385" r:id="rId9"/>
    <p:sldId id="381" r:id="rId10"/>
    <p:sldId id="387" r:id="rId11"/>
    <p:sldId id="388" r:id="rId12"/>
    <p:sldId id="329" r:id="rId13"/>
    <p:sldId id="330" r:id="rId14"/>
    <p:sldId id="331" r:id="rId15"/>
    <p:sldId id="39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hiddenSlides="1"/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120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E9CD-29D3-4A4C-A3A1-C38A144458DE}" type="datetimeFigureOut">
              <a:rPr lang="en-US" smtClean="0"/>
              <a:pPr/>
              <a:t>15/08/17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29-359E-8843-8F71-236459037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E9CD-29D3-4A4C-A3A1-C38A144458DE}" type="datetimeFigureOut">
              <a:rPr lang="en-US" smtClean="0"/>
              <a:pPr/>
              <a:t>15/08/17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29-359E-8843-8F71-236459037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E9CD-29D3-4A4C-A3A1-C38A144458DE}" type="datetimeFigureOut">
              <a:rPr lang="en-US" smtClean="0"/>
              <a:pPr/>
              <a:t>15/08/17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29-359E-8843-8F71-236459037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E9CD-29D3-4A4C-A3A1-C38A144458DE}" type="datetimeFigureOut">
              <a:rPr lang="en-US" smtClean="0"/>
              <a:pPr/>
              <a:t>15/08/17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29-359E-8843-8F71-236459037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E9CD-29D3-4A4C-A3A1-C38A144458DE}" type="datetimeFigureOut">
              <a:rPr lang="en-US" smtClean="0"/>
              <a:pPr/>
              <a:t>15/08/17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29-359E-8843-8F71-236459037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E9CD-29D3-4A4C-A3A1-C38A144458DE}" type="datetimeFigureOut">
              <a:rPr lang="en-US" smtClean="0"/>
              <a:pPr/>
              <a:t>15/08/17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29-359E-8843-8F71-236459037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E9CD-29D3-4A4C-A3A1-C38A144458DE}" type="datetimeFigureOut">
              <a:rPr lang="en-US" smtClean="0"/>
              <a:pPr/>
              <a:t>15/08/17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29-359E-8843-8F71-236459037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E9CD-29D3-4A4C-A3A1-C38A144458DE}" type="datetimeFigureOut">
              <a:rPr lang="en-US" smtClean="0"/>
              <a:pPr/>
              <a:t>15/08/17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29-359E-8843-8F71-236459037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E9CD-29D3-4A4C-A3A1-C38A144458DE}" type="datetimeFigureOut">
              <a:rPr lang="en-US" smtClean="0"/>
              <a:pPr/>
              <a:t>15/08/17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29-359E-8843-8F71-236459037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E9CD-29D3-4A4C-A3A1-C38A144458DE}" type="datetimeFigureOut">
              <a:rPr lang="en-US" smtClean="0"/>
              <a:pPr/>
              <a:t>15/08/17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29-359E-8843-8F71-236459037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E9CD-29D3-4A4C-A3A1-C38A144458DE}" type="datetimeFigureOut">
              <a:rPr lang="en-US" smtClean="0"/>
              <a:pPr/>
              <a:t>15/08/17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0C29-359E-8843-8F71-236459037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E9CD-29D3-4A4C-A3A1-C38A144458DE}" type="datetimeFigureOut">
              <a:rPr lang="en-US" smtClean="0"/>
              <a:pPr/>
              <a:t>15/08/17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0C29-359E-8843-8F71-236459037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ydneycriminallawyers.com.au/blog/abolishing-the-partial-defence-of-provocation-an-interview-with-dr-kate-fitz-gibb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276872"/>
            <a:ext cx="91424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Sometimes a defence </a:t>
            </a:r>
            <a:r>
              <a:rPr lang="en-AU" sz="3200" b="1" u="sng" dirty="0" smtClean="0">
                <a:solidFill>
                  <a:schemeClr val="bg1"/>
                </a:solidFill>
              </a:rPr>
              <a:t>does not </a:t>
            </a:r>
            <a:r>
              <a:rPr lang="en-AU" sz="3200" b="1" i="1" u="sng" dirty="0" smtClean="0">
                <a:solidFill>
                  <a:schemeClr val="bg1"/>
                </a:solidFill>
              </a:rPr>
              <a:t>completely </a:t>
            </a:r>
            <a:r>
              <a:rPr lang="en-AU" sz="3200" b="1" u="sng" dirty="0" smtClean="0">
                <a:solidFill>
                  <a:schemeClr val="bg1"/>
                </a:solidFill>
              </a:rPr>
              <a:t>excuse</a:t>
            </a:r>
            <a:r>
              <a:rPr lang="en-AU" sz="3200" b="1" dirty="0" smtClean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what you have done, but there is </a:t>
            </a:r>
            <a:r>
              <a:rPr lang="en-AU" sz="3200" b="1" u="sng" dirty="0" smtClean="0">
                <a:solidFill>
                  <a:schemeClr val="bg1"/>
                </a:solidFill>
              </a:rPr>
              <a:t>some reason</a:t>
            </a:r>
            <a:r>
              <a:rPr lang="en-AU" dirty="0" smtClean="0">
                <a:solidFill>
                  <a:schemeClr val="bg1"/>
                </a:solidFill>
              </a:rPr>
              <a:t> for what you did.</a:t>
            </a:r>
          </a:p>
          <a:p>
            <a:pPr algn="ctr"/>
            <a:endParaRPr lang="en-AU" dirty="0" smtClean="0">
              <a:solidFill>
                <a:schemeClr val="bg1"/>
              </a:solidFill>
            </a:endParaRPr>
          </a:p>
          <a:p>
            <a:pPr algn="ctr"/>
            <a:r>
              <a:rPr lang="en-AU" sz="4800" dirty="0" smtClean="0">
                <a:solidFill>
                  <a:schemeClr val="bg1"/>
                </a:solidFill>
              </a:rPr>
              <a:t>These are called </a:t>
            </a:r>
            <a:r>
              <a:rPr lang="en-AU" sz="4800" b="1" u="sng" dirty="0" smtClean="0">
                <a:solidFill>
                  <a:srgbClr val="FF6600"/>
                </a:solidFill>
              </a:rPr>
              <a:t>partial</a:t>
            </a:r>
            <a:r>
              <a:rPr lang="en-AU" sz="4800" b="1" dirty="0" smtClean="0">
                <a:solidFill>
                  <a:srgbClr val="FF6600"/>
                </a:solidFill>
              </a:rPr>
              <a:t> defences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AU" dirty="0" smtClean="0">
              <a:solidFill>
                <a:schemeClr val="bg1"/>
              </a:solidFill>
            </a:endParaRPr>
          </a:p>
          <a:p>
            <a:pPr algn="ctr"/>
            <a:r>
              <a:rPr lang="en-AU" dirty="0" smtClean="0">
                <a:solidFill>
                  <a:schemeClr val="bg1"/>
                </a:solidFill>
              </a:rPr>
              <a:t>These defences </a:t>
            </a:r>
            <a:r>
              <a:rPr lang="en-AU" sz="3200" b="1" u="sng" dirty="0" smtClean="0">
                <a:solidFill>
                  <a:schemeClr val="bg1"/>
                </a:solidFill>
              </a:rPr>
              <a:t>only</a:t>
            </a:r>
            <a:r>
              <a:rPr lang="en-AU" sz="3200" dirty="0" smtClean="0">
                <a:solidFill>
                  <a:schemeClr val="bg1"/>
                </a:solidFill>
              </a:rPr>
              <a:t> work with </a:t>
            </a:r>
            <a:r>
              <a:rPr lang="en-AU" sz="3200" b="1" u="sng" dirty="0" smtClean="0">
                <a:solidFill>
                  <a:schemeClr val="bg1"/>
                </a:solidFill>
              </a:rPr>
              <a:t>murder cases</a:t>
            </a:r>
            <a:r>
              <a:rPr lang="en-AU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endParaRPr lang="en-AU" dirty="0" smtClean="0">
              <a:solidFill>
                <a:schemeClr val="bg1"/>
              </a:solidFill>
            </a:endParaRPr>
          </a:p>
          <a:p>
            <a:pPr algn="ctr"/>
            <a:r>
              <a:rPr lang="en-AU" dirty="0" smtClean="0">
                <a:solidFill>
                  <a:schemeClr val="bg1"/>
                </a:solidFill>
              </a:rPr>
              <a:t>They </a:t>
            </a:r>
            <a:r>
              <a:rPr lang="en-AU" sz="3200" b="1" i="1" u="sng" dirty="0" smtClean="0">
                <a:solidFill>
                  <a:schemeClr val="bg1"/>
                </a:solidFill>
              </a:rPr>
              <a:t>reduce</a:t>
            </a:r>
            <a:r>
              <a:rPr lang="en-AU" sz="3200" b="1" dirty="0" smtClean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a person’s </a:t>
            </a:r>
            <a:r>
              <a:rPr lang="en-AU" sz="3200" b="1" u="sng" dirty="0" smtClean="0">
                <a:solidFill>
                  <a:schemeClr val="bg1"/>
                </a:solidFill>
              </a:rPr>
              <a:t>charge</a:t>
            </a:r>
            <a:r>
              <a:rPr lang="en-AU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AU" sz="3200" dirty="0" smtClean="0">
                <a:solidFill>
                  <a:schemeClr val="bg1"/>
                </a:solidFill>
              </a:rPr>
              <a:t>from ‘</a:t>
            </a:r>
            <a:r>
              <a:rPr lang="en-AU" sz="3200" b="1" u="sng" dirty="0" smtClean="0">
                <a:solidFill>
                  <a:srgbClr val="FF0000"/>
                </a:solidFill>
              </a:rPr>
              <a:t>murder</a:t>
            </a:r>
            <a:r>
              <a:rPr lang="en-AU" sz="3200" dirty="0" smtClean="0">
                <a:solidFill>
                  <a:schemeClr val="bg1"/>
                </a:solidFill>
              </a:rPr>
              <a:t>’ to ‘</a:t>
            </a:r>
            <a:r>
              <a:rPr lang="en-AU" sz="3200" b="1" u="sng" dirty="0" smtClean="0">
                <a:solidFill>
                  <a:srgbClr val="FF6600"/>
                </a:solidFill>
              </a:rPr>
              <a:t>manslaughter</a:t>
            </a:r>
            <a:r>
              <a:rPr lang="en-AU" sz="3200" dirty="0" smtClean="0">
                <a:solidFill>
                  <a:schemeClr val="bg1"/>
                </a:solidFill>
              </a:rPr>
              <a:t>’</a:t>
            </a:r>
            <a:endParaRPr lang="en-AU" dirty="0" smtClean="0">
              <a:solidFill>
                <a:schemeClr val="bg1"/>
              </a:solidFill>
            </a:endParaRPr>
          </a:p>
          <a:p>
            <a:pPr algn="ctr"/>
            <a:endParaRPr lang="en-AU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020" y="1444067"/>
            <a:ext cx="4797707" cy="584776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AU" sz="3200" b="1" dirty="0" smtClean="0"/>
              <a:t>Partial Defences to Murder</a:t>
            </a:r>
          </a:p>
        </p:txBody>
      </p:sp>
    </p:spTree>
    <p:extLst>
      <p:ext uri="{BB962C8B-B14F-4D97-AF65-F5344CB8AC3E}">
        <p14:creationId xmlns:p14="http://schemas.microsoft.com/office/powerpoint/2010/main" val="357914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29511" y="2492895"/>
            <a:ext cx="6514489" cy="33547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They said we should change it to</a:t>
            </a:r>
          </a:p>
          <a:p>
            <a:pPr algn="ctr"/>
            <a:r>
              <a:rPr lang="en-US" sz="9000" b="1" i="1" u="sng" dirty="0">
                <a:solidFill>
                  <a:srgbClr val="FFFF00"/>
                </a:solidFill>
              </a:rPr>
              <a:t>Gross</a:t>
            </a:r>
            <a:r>
              <a:rPr lang="en-US" sz="9000" b="1" dirty="0">
                <a:solidFill>
                  <a:srgbClr val="FFFF00"/>
                </a:solidFill>
              </a:rPr>
              <a:t> </a:t>
            </a:r>
            <a:endParaRPr lang="en-US" sz="9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FFFF00"/>
                </a:solidFill>
              </a:rPr>
              <a:t>Provocation</a:t>
            </a:r>
            <a:endParaRPr lang="en-US" sz="9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17" name="Rectangle 16"/>
          <p:cNvSpPr/>
          <p:nvPr/>
        </p:nvSpPr>
        <p:spPr>
          <a:xfrm>
            <a:off x="-5020" y="1444067"/>
            <a:ext cx="7252306" cy="584776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AU" sz="3200" b="1" dirty="0" smtClean="0">
                <a:solidFill>
                  <a:srgbClr val="000000"/>
                </a:solidFill>
              </a:rPr>
              <a:t>Partial Defences to Murder: </a:t>
            </a:r>
            <a:r>
              <a:rPr lang="en-AU" sz="3200" b="1" u="sng" dirty="0" smtClean="0">
                <a:solidFill>
                  <a:srgbClr val="000000"/>
                </a:solidFill>
              </a:rPr>
              <a:t>Provocation</a:t>
            </a:r>
            <a:endParaRPr lang="en-AU" sz="3200" b="1" dirty="0" smtClean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031231"/>
            <a:ext cx="9144000" cy="461665"/>
          </a:xfrm>
          <a:prstGeom prst="rect">
            <a:avLst/>
          </a:prstGeom>
          <a:solidFill>
            <a:srgbClr val="FF0000"/>
          </a:solidFill>
          <a:ln w="1905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bg1"/>
                </a:solidFill>
              </a:rPr>
              <a:t>Assess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use of 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defences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to criminal charges </a:t>
            </a:r>
            <a:r>
              <a:rPr lang="en-US" sz="2400" b="1" u="sng" dirty="0" smtClean="0">
                <a:solidFill>
                  <a:schemeClr val="bg1"/>
                </a:solidFill>
              </a:rPr>
              <a:t>in achieving justice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2629511" cy="41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7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17" name="Rectangle 16"/>
          <p:cNvSpPr/>
          <p:nvPr/>
        </p:nvSpPr>
        <p:spPr>
          <a:xfrm>
            <a:off x="-5020" y="1444067"/>
            <a:ext cx="7252306" cy="584776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AU" sz="3200" b="1" dirty="0" smtClean="0">
                <a:solidFill>
                  <a:srgbClr val="000000"/>
                </a:solidFill>
              </a:rPr>
              <a:t>Partial Defences to Murder: </a:t>
            </a:r>
            <a:r>
              <a:rPr lang="en-AU" sz="3200" b="1" u="sng" dirty="0" smtClean="0">
                <a:solidFill>
                  <a:srgbClr val="000000"/>
                </a:solidFill>
              </a:rPr>
              <a:t>Provocation</a:t>
            </a:r>
            <a:endParaRPr lang="en-AU" sz="3200" b="1" dirty="0" smtClean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031231"/>
            <a:ext cx="9144000" cy="461665"/>
          </a:xfrm>
          <a:prstGeom prst="rect">
            <a:avLst/>
          </a:prstGeom>
          <a:solidFill>
            <a:srgbClr val="FF0000"/>
          </a:solidFill>
          <a:ln w="1905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bg1"/>
                </a:solidFill>
              </a:rPr>
              <a:t>Assess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use of 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defences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to criminal charges </a:t>
            </a:r>
            <a:r>
              <a:rPr lang="en-US" sz="2400" b="1" u="sng" dirty="0" smtClean="0">
                <a:solidFill>
                  <a:schemeClr val="bg1"/>
                </a:solidFill>
              </a:rPr>
              <a:t>in achieving justice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7169"/>
            <a:ext cx="9324528" cy="44279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3888" y="4653136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The law did change afterwards to include the </a:t>
            </a:r>
            <a:r>
              <a:rPr lang="en-US" sz="2800" dirty="0" err="1" smtClean="0">
                <a:solidFill>
                  <a:schemeClr val="bg2"/>
                </a:solidFill>
              </a:rPr>
              <a:t>defence</a:t>
            </a:r>
            <a:r>
              <a:rPr lang="en-US" sz="2800" dirty="0" smtClean="0">
                <a:solidFill>
                  <a:schemeClr val="bg2"/>
                </a:solidFill>
              </a:rPr>
              <a:t> of extreme provocation!!!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0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5020" y="3501008"/>
            <a:ext cx="9149020" cy="1981200"/>
          </a:xfrm>
          <a:prstGeom prst="rect">
            <a:avLst/>
          </a:prstGeom>
          <a:noFill/>
          <a:ln w="76200" cmpd="thickThin">
            <a:noFill/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SUBSTANTIAL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serious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/>
              <a:ea typeface="Times New Roman" pitchFamily="-106" charset="0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IMPAIRMENT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thing that holds you back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/>
              <a:ea typeface="Times New Roman" pitchFamily="-106" charset="0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OF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ea typeface="Times New Roman" pitchFamily="-106" charset="0"/>
                <a:cs typeface="Calibri"/>
              </a:rPr>
              <a:t>from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(?)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/>
              <a:ea typeface="Times New Roman" pitchFamily="-106" charset="0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RESPONSIBILITY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-106" charset="0"/>
                <a:cs typeface="Calibri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ea typeface="Times New Roman" pitchFamily="-106" charset="0"/>
                <a:cs typeface="Calibri"/>
              </a:rPr>
              <a:t>being completely responsible for what you did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/>
              <a:ea typeface="Times New Roman" pitchFamily="-106" charset="0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020" y="1444067"/>
            <a:ext cx="7313324" cy="1077218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AU" sz="3200" b="1" dirty="0" smtClean="0"/>
              <a:t>Partial Defences to Murder:</a:t>
            </a:r>
          </a:p>
          <a:p>
            <a:r>
              <a:rPr lang="en-AU" sz="3200" b="1" u="sng" dirty="0" smtClean="0"/>
              <a:t>Substantial</a:t>
            </a:r>
            <a:r>
              <a:rPr lang="en-AU" sz="3200" b="1" dirty="0" smtClean="0"/>
              <a:t> </a:t>
            </a:r>
            <a:r>
              <a:rPr lang="en-AU" sz="3200" b="1" u="sng" dirty="0" smtClean="0"/>
              <a:t>impairment</a:t>
            </a:r>
            <a:r>
              <a:rPr lang="en-AU" sz="3200" b="1" dirty="0" smtClean="0"/>
              <a:t> </a:t>
            </a:r>
            <a:r>
              <a:rPr lang="en-AU" sz="3200" b="1" u="sng" dirty="0" smtClean="0"/>
              <a:t>of responsibility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52128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FFFF"/>
                </a:solidFill>
              </a:rPr>
              <a:t>This is </a:t>
            </a:r>
            <a:r>
              <a:rPr lang="en-AU" sz="2400" b="1" i="1" u="sng" dirty="0" smtClean="0">
                <a:solidFill>
                  <a:srgbClr val="FFFFFF"/>
                </a:solidFill>
              </a:rPr>
              <a:t>kind of</a:t>
            </a:r>
            <a:r>
              <a:rPr lang="en-AU" sz="2400" dirty="0" smtClean="0">
                <a:solidFill>
                  <a:srgbClr val="FFFFFF"/>
                </a:solidFill>
              </a:rPr>
              <a:t> like </a:t>
            </a:r>
            <a:r>
              <a:rPr lang="en-AU" sz="2400" b="1" u="sng" dirty="0" smtClean="0">
                <a:solidFill>
                  <a:srgbClr val="FFFFFF"/>
                </a:solidFill>
              </a:rPr>
              <a:t>insanity</a:t>
            </a:r>
            <a:r>
              <a:rPr lang="en-AU" sz="2400" dirty="0" smtClean="0">
                <a:solidFill>
                  <a:srgbClr val="FFFFFF"/>
                </a:solidFill>
              </a:rPr>
              <a:t>, </a:t>
            </a:r>
            <a:r>
              <a:rPr lang="en-AU" sz="2400" b="1" i="1" u="sng" dirty="0" smtClean="0">
                <a:solidFill>
                  <a:srgbClr val="FFFFFF"/>
                </a:solidFill>
              </a:rPr>
              <a:t>but</a:t>
            </a:r>
            <a:r>
              <a:rPr lang="en-AU" sz="2400" dirty="0" smtClean="0">
                <a:solidFill>
                  <a:srgbClr val="FFFFFF"/>
                </a:solidFill>
              </a:rPr>
              <a:t> with insanity you have to have a mental illness ALL the time that stops you from EVER understanding that what you were doing was wrong. </a:t>
            </a:r>
          </a:p>
          <a:p>
            <a:endParaRPr lang="en-AU" sz="2400" dirty="0" smtClean="0">
              <a:solidFill>
                <a:srgbClr val="FFFFFF"/>
              </a:solidFill>
            </a:endParaRPr>
          </a:p>
          <a:p>
            <a:r>
              <a:rPr lang="en-AU" sz="2400" dirty="0" smtClean="0">
                <a:solidFill>
                  <a:srgbClr val="FFFFFF"/>
                </a:solidFill>
              </a:rPr>
              <a:t>With </a:t>
            </a:r>
            <a:r>
              <a:rPr lang="en-AU" sz="2400" b="1" u="sng" dirty="0" smtClean="0">
                <a:solidFill>
                  <a:srgbClr val="FFFF00"/>
                </a:solidFill>
              </a:rPr>
              <a:t>substantial impairment of responsibility</a:t>
            </a:r>
            <a:r>
              <a:rPr lang="en-AU" sz="2400" dirty="0" smtClean="0">
                <a:solidFill>
                  <a:srgbClr val="FFFFFF"/>
                </a:solidFill>
              </a:rPr>
              <a:t>, you just have to have an </a:t>
            </a:r>
            <a:r>
              <a:rPr lang="en-AU" sz="2400" b="1" u="sng" dirty="0" smtClean="0">
                <a:solidFill>
                  <a:srgbClr val="FFFF00"/>
                </a:solidFill>
              </a:rPr>
              <a:t>abnormality of the mind</a:t>
            </a:r>
            <a:r>
              <a:rPr lang="en-AU" sz="2400" dirty="0" smtClean="0">
                <a:solidFill>
                  <a:srgbClr val="FFFFFF"/>
                </a:solidFill>
              </a:rPr>
              <a:t> that caused them to carry out the crime, but they are </a:t>
            </a:r>
            <a:r>
              <a:rPr lang="en-AU" sz="2400" b="1" i="1" u="sng" dirty="0" smtClean="0">
                <a:solidFill>
                  <a:srgbClr val="FFFFFF"/>
                </a:solidFill>
              </a:rPr>
              <a:t>otherwise not insane</a:t>
            </a:r>
            <a:r>
              <a:rPr lang="en-AU" sz="2400" i="1" dirty="0" smtClean="0">
                <a:solidFill>
                  <a:srgbClr val="FFFFFF"/>
                </a:solidFill>
              </a:rPr>
              <a:t>!</a:t>
            </a:r>
            <a:r>
              <a:rPr lang="en-AU" sz="240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2590" y="5495925"/>
            <a:ext cx="8304210" cy="828675"/>
          </a:xfrm>
          <a:prstGeom prst="rect">
            <a:avLst/>
          </a:prstGeom>
          <a:noFill/>
          <a:ln w="76200" cmpd="thickThin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ABNORMALITY =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SOMETHING DIFFERENT/WRONG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/>
              <a:ea typeface="Times New Roman" pitchFamily="-106" charset="0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OF THE MIND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=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OF THAT WARM THING BETWEEN YOUR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106" charset="0"/>
                <a:cs typeface="Calibri"/>
              </a:rPr>
              <a:t>EARS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/>
              <a:ea typeface="Times New Roman" pitchFamily="-106" charset="0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020" y="1444067"/>
            <a:ext cx="7313324" cy="1077218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AU" sz="3200" b="1" dirty="0" smtClean="0"/>
              <a:t>Partial Defences to Murder:</a:t>
            </a:r>
          </a:p>
          <a:p>
            <a:r>
              <a:rPr lang="en-AU" sz="3200" b="1" u="sng" dirty="0" smtClean="0"/>
              <a:t>Substantial</a:t>
            </a:r>
            <a:r>
              <a:rPr lang="en-AU" sz="3200" b="1" dirty="0" smtClean="0"/>
              <a:t> </a:t>
            </a:r>
            <a:r>
              <a:rPr lang="en-AU" sz="3200" b="1" u="sng" dirty="0" smtClean="0"/>
              <a:t>impairment</a:t>
            </a:r>
            <a:r>
              <a:rPr lang="en-AU" sz="3200" b="1" dirty="0" smtClean="0"/>
              <a:t> </a:t>
            </a:r>
            <a:r>
              <a:rPr lang="en-AU" sz="3200" b="1" u="sng" dirty="0" smtClean="0"/>
              <a:t>of responsibility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5020" y="2492896"/>
            <a:ext cx="91490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FFFF"/>
                </a:solidFill>
              </a:rPr>
              <a:t>This defence is </a:t>
            </a:r>
            <a:r>
              <a:rPr lang="en-AU" b="1" u="sng" dirty="0" smtClean="0">
                <a:solidFill>
                  <a:schemeClr val="bg1"/>
                </a:solidFill>
              </a:rPr>
              <a:t>more common than mental illness</a:t>
            </a:r>
            <a:r>
              <a:rPr lang="en-AU" b="1" dirty="0" smtClean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rgbClr val="FFFFFF"/>
                </a:solidFill>
              </a:rPr>
              <a:t>because it is </a:t>
            </a:r>
            <a:r>
              <a:rPr lang="en-AU" b="1" i="1" u="sng" dirty="0" smtClean="0">
                <a:solidFill>
                  <a:srgbClr val="FFFFFF"/>
                </a:solidFill>
              </a:rPr>
              <a:t>MUCH EASIER to prove</a:t>
            </a:r>
            <a:r>
              <a:rPr lang="en-AU" b="1" dirty="0" smtClean="0">
                <a:solidFill>
                  <a:srgbClr val="FFFFFF"/>
                </a:solidFill>
              </a:rPr>
              <a:t> </a:t>
            </a:r>
            <a:r>
              <a:rPr lang="en-AU" dirty="0" smtClean="0">
                <a:solidFill>
                  <a:srgbClr val="FFFFFF"/>
                </a:solidFill>
              </a:rPr>
              <a:t>since the </a:t>
            </a:r>
            <a:r>
              <a:rPr lang="en-AU" b="1" u="sng" dirty="0" smtClean="0">
                <a:solidFill>
                  <a:srgbClr val="FFFFFF"/>
                </a:solidFill>
              </a:rPr>
              <a:t>person can be normal in </a:t>
            </a:r>
            <a:r>
              <a:rPr lang="en-AU" b="1" i="1" u="sng" dirty="0" smtClean="0">
                <a:solidFill>
                  <a:srgbClr val="FFFFFF"/>
                </a:solidFill>
              </a:rPr>
              <a:t>every other way</a:t>
            </a:r>
          </a:p>
          <a:p>
            <a:endParaRPr lang="en-AU" dirty="0" smtClean="0">
              <a:solidFill>
                <a:srgbClr val="FFFFFF"/>
              </a:solidFill>
            </a:endParaRPr>
          </a:p>
          <a:p>
            <a:r>
              <a:rPr lang="en-AU" b="1" u="sng" dirty="0" smtClean="0">
                <a:solidFill>
                  <a:srgbClr val="FFFF00"/>
                </a:solidFill>
              </a:rPr>
              <a:t>Byrne v R (1960)</a:t>
            </a:r>
            <a:r>
              <a:rPr lang="en-AU" dirty="0" smtClean="0">
                <a:solidFill>
                  <a:srgbClr val="FFFFFF"/>
                </a:solidFill>
              </a:rPr>
              <a:t> - The defendant had no control over his violent sexual fantasies. Other than this the guy was pretty normal. </a:t>
            </a:r>
          </a:p>
          <a:p>
            <a:endParaRPr lang="en-AU" dirty="0">
              <a:solidFill>
                <a:srgbClr val="FFFFFF"/>
              </a:solidFill>
            </a:endParaRPr>
          </a:p>
          <a:p>
            <a:r>
              <a:rPr lang="en-AU" dirty="0" smtClean="0">
                <a:solidFill>
                  <a:srgbClr val="FFFFFF"/>
                </a:solidFill>
              </a:rPr>
              <a:t>He strangled a young woman to death while he was delusional.</a:t>
            </a:r>
          </a:p>
          <a:p>
            <a:endParaRPr lang="en-AU" dirty="0" smtClean="0">
              <a:solidFill>
                <a:srgbClr val="FFFFFF"/>
              </a:solidFill>
            </a:endParaRPr>
          </a:p>
          <a:p>
            <a:r>
              <a:rPr lang="en-AU" dirty="0" smtClean="0">
                <a:solidFill>
                  <a:srgbClr val="FFFFFF"/>
                </a:solidFill>
              </a:rPr>
              <a:t>The court accepted that the guy </a:t>
            </a:r>
            <a:r>
              <a:rPr lang="en-AU" b="1" dirty="0" smtClean="0">
                <a:solidFill>
                  <a:srgbClr val="FFFFFF"/>
                </a:solidFill>
              </a:rPr>
              <a:t>had an </a:t>
            </a:r>
            <a:r>
              <a:rPr lang="en-AU" b="1" u="sng" dirty="0" smtClean="0">
                <a:solidFill>
                  <a:srgbClr val="FFFFFF"/>
                </a:solidFill>
              </a:rPr>
              <a:t>abnormality of mind which substantially impaired</a:t>
            </a:r>
            <a:r>
              <a:rPr lang="en-AU" dirty="0" smtClean="0">
                <a:solidFill>
                  <a:srgbClr val="FFFFFF"/>
                </a:solidFill>
              </a:rPr>
              <a:t> his capacity to take </a:t>
            </a:r>
            <a:r>
              <a:rPr lang="en-AU" b="1" u="sng" dirty="0" smtClean="0">
                <a:solidFill>
                  <a:srgbClr val="FFFFFF"/>
                </a:solidFill>
              </a:rPr>
              <a:t>responsibility</a:t>
            </a:r>
            <a:r>
              <a:rPr lang="en-AU" dirty="0" smtClean="0">
                <a:solidFill>
                  <a:srgbClr val="FFFFFF"/>
                </a:solidFill>
              </a:rPr>
              <a:t> for his actions.</a:t>
            </a:r>
          </a:p>
          <a:p>
            <a:endParaRPr lang="en-AU" dirty="0" smtClean="0">
              <a:solidFill>
                <a:srgbClr val="FFFFFF"/>
              </a:solidFill>
            </a:endParaRPr>
          </a:p>
          <a:p>
            <a:r>
              <a:rPr lang="en-AU" dirty="0" smtClean="0">
                <a:solidFill>
                  <a:srgbClr val="FFFFFF"/>
                </a:solidFill>
              </a:rPr>
              <a:t>Because he wasn’t crazy when he wasn’t around women and wasn’t having these fantasies, he couldn’t use the mental illness/insanity defence.</a:t>
            </a:r>
          </a:p>
          <a:p>
            <a:endParaRPr lang="en-AU" dirty="0" smtClean="0">
              <a:solidFill>
                <a:srgbClr val="FFFFFF"/>
              </a:solidFill>
            </a:endParaRPr>
          </a:p>
          <a:p>
            <a:r>
              <a:rPr lang="en-AU" dirty="0" smtClean="0">
                <a:solidFill>
                  <a:srgbClr val="FFFFFF"/>
                </a:solidFill>
              </a:rPr>
              <a:t>He was found guilty of manslaughter instead of murder. 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020" y="1444067"/>
            <a:ext cx="7313324" cy="1077218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AU" sz="3200" b="1" dirty="0" smtClean="0"/>
              <a:t>Partial Defences to Murder:</a:t>
            </a:r>
          </a:p>
          <a:p>
            <a:r>
              <a:rPr lang="en-AU" sz="3200" b="1" u="sng" dirty="0" smtClean="0"/>
              <a:t>Substantial</a:t>
            </a:r>
            <a:r>
              <a:rPr lang="en-AU" sz="3200" b="1" dirty="0" smtClean="0"/>
              <a:t> </a:t>
            </a:r>
            <a:r>
              <a:rPr lang="en-AU" sz="3200" b="1" u="sng" dirty="0" smtClean="0"/>
              <a:t>impairment</a:t>
            </a:r>
            <a:r>
              <a:rPr lang="en-AU" sz="3200" b="1" dirty="0" smtClean="0"/>
              <a:t> </a:t>
            </a:r>
            <a:r>
              <a:rPr lang="en-AU" sz="3200" b="1" u="sng" dirty="0" smtClean="0"/>
              <a:t>of responsibility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700808"/>
            <a:ext cx="9145016" cy="40057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Question 1: Distinguish between the average punishments for murder as opposed to manslaughter.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</a:b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Nuni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 Question 2: Define the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defence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 of provocation.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Nuni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 Question 3: Outline what the Provocation Committee found on the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defence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 of provocation and how this has been adopted in NSW.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Nuni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 Question 4: Define the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defence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 of substantial impairment of responsibility.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Nuni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 Question 5: How is substantial impairment of responsibility different from the complete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defence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 of mental impairment we spoke about yesterday?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Nuni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 Question 6: Look up section 22A of the Crimes Act 1900 (NSW) and identify whether infanticide is a complete or partial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defence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 to murder.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Nuni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 Question 7: (Extension) Just like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self-defence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 is a controversial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defence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 in complete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defences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unito"/>
              </a:rPr>
              <a:t>, the controversial one here is provocation. This article offers some extra reading on provocation. Make notes on the article.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6BACE5"/>
                </a:solidFill>
                <a:effectLst/>
                <a:latin typeface="Nunito"/>
                <a:hlinkClick r:id="rId2"/>
              </a:rPr>
              <a:t>http://www.sydneycriminallawyers.com.au/blog/abolishing-the-partial-defence-of-provocation-an-interview-with-dr-kate-fitz-gibbon/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2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564904"/>
            <a:ext cx="914241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200" b="1" u="sng" dirty="0" smtClean="0">
                <a:solidFill>
                  <a:schemeClr val="bg1"/>
                </a:solidFill>
              </a:rPr>
              <a:t>WHY DOES IT MATTER</a:t>
            </a:r>
            <a:r>
              <a:rPr lang="en-AU" sz="4200" dirty="0" smtClean="0">
                <a:solidFill>
                  <a:schemeClr val="bg1"/>
                </a:solidFill>
              </a:rPr>
              <a:t> if you’re charged with ‘</a:t>
            </a:r>
            <a:r>
              <a:rPr lang="en-AU" sz="4200" b="1" u="sng" dirty="0" smtClean="0">
                <a:solidFill>
                  <a:schemeClr val="bg1"/>
                </a:solidFill>
              </a:rPr>
              <a:t>Murder</a:t>
            </a:r>
            <a:r>
              <a:rPr lang="en-AU" sz="4200" dirty="0" smtClean="0">
                <a:solidFill>
                  <a:schemeClr val="bg1"/>
                </a:solidFill>
              </a:rPr>
              <a:t>’ or ‘</a:t>
            </a:r>
            <a:r>
              <a:rPr lang="en-AU" sz="4200" b="1" u="sng" dirty="0" smtClean="0">
                <a:solidFill>
                  <a:schemeClr val="bg1"/>
                </a:solidFill>
              </a:rPr>
              <a:t>Manslaughter</a:t>
            </a:r>
            <a:r>
              <a:rPr lang="en-AU" sz="4200" dirty="0" smtClean="0">
                <a:solidFill>
                  <a:schemeClr val="bg1"/>
                </a:solidFill>
              </a:rPr>
              <a:t>’?</a:t>
            </a:r>
          </a:p>
          <a:p>
            <a:pPr algn="ctr"/>
            <a:endParaRPr lang="en-AU" sz="4200" dirty="0">
              <a:solidFill>
                <a:schemeClr val="bg1"/>
              </a:solidFill>
            </a:endParaRPr>
          </a:p>
          <a:p>
            <a:pPr algn="ctr"/>
            <a:r>
              <a:rPr lang="en-AU" sz="4200" dirty="0" smtClean="0">
                <a:solidFill>
                  <a:schemeClr val="bg1"/>
                </a:solidFill>
              </a:rPr>
              <a:t>Because the </a:t>
            </a:r>
          </a:p>
          <a:p>
            <a:pPr algn="ctr"/>
            <a:r>
              <a:rPr lang="en-AU" sz="5400" b="1" u="sng" dirty="0" smtClean="0">
                <a:solidFill>
                  <a:schemeClr val="bg1"/>
                </a:solidFill>
              </a:rPr>
              <a:t>penalties</a:t>
            </a:r>
            <a:r>
              <a:rPr lang="en-AU" sz="5400" dirty="0" smtClean="0">
                <a:solidFill>
                  <a:schemeClr val="bg1"/>
                </a:solidFill>
              </a:rPr>
              <a:t> are </a:t>
            </a:r>
            <a:r>
              <a:rPr lang="en-AU" sz="5400" b="1" u="sng" dirty="0" smtClean="0">
                <a:solidFill>
                  <a:schemeClr val="bg1"/>
                </a:solidFill>
              </a:rPr>
              <a:t>VERY different</a:t>
            </a:r>
            <a:r>
              <a:rPr lang="en-AU" sz="54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-5020" y="1444067"/>
            <a:ext cx="4797707" cy="584776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AU" sz="3200" b="1" dirty="0" smtClean="0"/>
              <a:t>Partial Defences to Murder</a:t>
            </a:r>
          </a:p>
        </p:txBody>
      </p:sp>
    </p:spTree>
    <p:extLst>
      <p:ext uri="{BB962C8B-B14F-4D97-AF65-F5344CB8AC3E}">
        <p14:creationId xmlns:p14="http://schemas.microsoft.com/office/powerpoint/2010/main" val="80291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7" name="Rectangle 6"/>
          <p:cNvSpPr/>
          <p:nvPr/>
        </p:nvSpPr>
        <p:spPr>
          <a:xfrm>
            <a:off x="-5020" y="1444067"/>
            <a:ext cx="4797707" cy="584776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AU" sz="3200" b="1" dirty="0" smtClean="0"/>
              <a:t>Partial Defences to Murder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02" y="2564904"/>
            <a:ext cx="91190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MURDER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pPr lvl="2"/>
            <a:r>
              <a:rPr lang="en-US" sz="3200" b="1" u="sng" dirty="0" smtClean="0">
                <a:solidFill>
                  <a:schemeClr val="bg1"/>
                </a:solidFill>
              </a:rPr>
              <a:t>Average</a:t>
            </a:r>
            <a:r>
              <a:rPr lang="en-US" sz="3200" dirty="0" smtClean="0">
                <a:solidFill>
                  <a:schemeClr val="bg1"/>
                </a:solidFill>
              </a:rPr>
              <a:t> jail time: 18 years (13.5 non-parole)</a:t>
            </a:r>
          </a:p>
          <a:p>
            <a:pPr lvl="2"/>
            <a:r>
              <a:rPr lang="en-US" sz="3200" b="1" u="sng" dirty="0" smtClean="0">
                <a:solidFill>
                  <a:schemeClr val="bg1"/>
                </a:solidFill>
              </a:rPr>
              <a:t>Shortest</a:t>
            </a:r>
            <a:r>
              <a:rPr lang="en-US" sz="3200" dirty="0" smtClean="0">
                <a:solidFill>
                  <a:schemeClr val="bg1"/>
                </a:solidFill>
              </a:rPr>
              <a:t> sentence: 9 years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u="sng" dirty="0" smtClean="0">
                <a:solidFill>
                  <a:srgbClr val="FF6600"/>
                </a:solidFill>
              </a:rPr>
              <a:t>MANSLAUGHTER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en-US" sz="3200" dirty="0">
              <a:solidFill>
                <a:schemeClr val="bg1"/>
              </a:solidFill>
            </a:endParaRPr>
          </a:p>
          <a:p>
            <a:pPr lvl="2"/>
            <a:r>
              <a:rPr lang="en-US" sz="3200" b="1" u="sng" dirty="0" smtClean="0">
                <a:solidFill>
                  <a:schemeClr val="bg1"/>
                </a:solidFill>
              </a:rPr>
              <a:t>Average</a:t>
            </a:r>
            <a:r>
              <a:rPr lang="en-US" sz="3200" dirty="0" smtClean="0">
                <a:solidFill>
                  <a:schemeClr val="bg1"/>
                </a:solidFill>
              </a:rPr>
              <a:t> jail time: 7 years (4 non-parole)</a:t>
            </a:r>
          </a:p>
          <a:p>
            <a:pPr lvl="2"/>
            <a:r>
              <a:rPr lang="en-US" sz="3200" b="1" u="sng" dirty="0" smtClean="0">
                <a:solidFill>
                  <a:schemeClr val="bg1"/>
                </a:solidFill>
              </a:rPr>
              <a:t>Shortest</a:t>
            </a:r>
            <a:r>
              <a:rPr lang="en-US" sz="3200" dirty="0" smtClean="0">
                <a:solidFill>
                  <a:schemeClr val="bg1"/>
                </a:solidFill>
              </a:rPr>
              <a:t> sentence: 0 </a:t>
            </a:r>
            <a:r>
              <a:rPr lang="en-US" sz="2400" dirty="0" smtClean="0">
                <a:solidFill>
                  <a:schemeClr val="bg1"/>
                </a:solidFill>
              </a:rPr>
              <a:t>(10% didn’t get full time prison)</a:t>
            </a:r>
          </a:p>
        </p:txBody>
      </p:sp>
    </p:spTree>
    <p:extLst>
      <p:ext uri="{BB962C8B-B14F-4D97-AF65-F5344CB8AC3E}">
        <p14:creationId xmlns:p14="http://schemas.microsoft.com/office/powerpoint/2010/main" val="40138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114833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solidFill>
                  <a:schemeClr val="bg1"/>
                </a:solidFill>
              </a:rPr>
              <a:t>Would an “ordinary person” also kill the victim?</a:t>
            </a:r>
            <a:endParaRPr lang="en-AU" sz="54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020" y="1444067"/>
            <a:ext cx="7252306" cy="584776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000000"/>
                </a:solidFill>
              </a:rPr>
              <a:t>Partial Defences to Murder: </a:t>
            </a:r>
            <a:r>
              <a:rPr lang="en-AU" sz="3200" b="1" u="sng" dirty="0">
                <a:solidFill>
                  <a:srgbClr val="000000"/>
                </a:solidFill>
              </a:rPr>
              <a:t>Provocation</a:t>
            </a:r>
            <a:endParaRPr lang="en-AU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028843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e.g. </a:t>
            </a:r>
            <a:r>
              <a:rPr lang="en-AU" sz="3200" b="1" u="sng" dirty="0" smtClean="0">
                <a:solidFill>
                  <a:srgbClr val="FFFF00"/>
                </a:solidFill>
              </a:rPr>
              <a:t>R v </a:t>
            </a:r>
            <a:r>
              <a:rPr lang="en-AU" sz="3200" b="1" u="sng" dirty="0" err="1" smtClean="0">
                <a:solidFill>
                  <a:srgbClr val="FFFF00"/>
                </a:solidFill>
              </a:rPr>
              <a:t>Camplin</a:t>
            </a:r>
            <a:r>
              <a:rPr lang="en-AU" sz="3200" b="1" dirty="0" smtClean="0">
                <a:solidFill>
                  <a:srgbClr val="FFFF00"/>
                </a:solidFill>
              </a:rPr>
              <a:t> (1978)</a:t>
            </a:r>
            <a:r>
              <a:rPr lang="en-AU" sz="3200" b="1" dirty="0" smtClean="0">
                <a:solidFill>
                  <a:srgbClr val="0000FF"/>
                </a:solidFill>
              </a:rPr>
              <a:t> </a:t>
            </a:r>
            <a:endParaRPr lang="en-AU" sz="3200" b="1" dirty="0">
              <a:solidFill>
                <a:srgbClr val="FFFFFF"/>
              </a:solidFill>
            </a:endParaRPr>
          </a:p>
          <a:p>
            <a:endParaRPr lang="en-AU" sz="3200" b="1" dirty="0" smtClean="0">
              <a:solidFill>
                <a:srgbClr val="FFFFFF"/>
              </a:solidFill>
            </a:endParaRPr>
          </a:p>
          <a:p>
            <a:r>
              <a:rPr lang="en-AU" sz="2400" dirty="0" smtClean="0">
                <a:solidFill>
                  <a:srgbClr val="FFFFFF"/>
                </a:solidFill>
              </a:rPr>
              <a:t>A</a:t>
            </a:r>
            <a:r>
              <a:rPr lang="en-AU" sz="2400" b="1" dirty="0" smtClean="0">
                <a:solidFill>
                  <a:srgbClr val="FFFFFF"/>
                </a:solidFill>
              </a:rPr>
              <a:t> </a:t>
            </a:r>
            <a:r>
              <a:rPr lang="en-AU" sz="2400" dirty="0" smtClean="0">
                <a:solidFill>
                  <a:srgbClr val="FFFFFF"/>
                </a:solidFill>
              </a:rPr>
              <a:t>15 year-old boy’s </a:t>
            </a:r>
            <a:r>
              <a:rPr lang="en-AU" sz="2400" b="1" u="sng" dirty="0" smtClean="0">
                <a:solidFill>
                  <a:srgbClr val="FFFFFF"/>
                </a:solidFill>
              </a:rPr>
              <a:t>uncle raped him</a:t>
            </a:r>
            <a:r>
              <a:rPr lang="en-AU" sz="2400" dirty="0" smtClean="0">
                <a:solidFill>
                  <a:srgbClr val="FFFFFF"/>
                </a:solidFill>
              </a:rPr>
              <a:t> and then </a:t>
            </a:r>
            <a:r>
              <a:rPr lang="en-AU" sz="2400" b="1" u="sng" dirty="0" smtClean="0">
                <a:solidFill>
                  <a:srgbClr val="FFFFFF"/>
                </a:solidFill>
              </a:rPr>
              <a:t>laughed</a:t>
            </a:r>
            <a:r>
              <a:rPr lang="en-AU" sz="2400" dirty="0" smtClean="0">
                <a:solidFill>
                  <a:srgbClr val="FFFFFF"/>
                </a:solidFill>
              </a:rPr>
              <a:t> at the kid about what had happened. </a:t>
            </a:r>
          </a:p>
          <a:p>
            <a:endParaRPr lang="en-AU" sz="2400" dirty="0">
              <a:solidFill>
                <a:srgbClr val="FFFFFF"/>
              </a:solidFill>
            </a:endParaRPr>
          </a:p>
          <a:p>
            <a:r>
              <a:rPr lang="en-AU" sz="2400" dirty="0" smtClean="0">
                <a:solidFill>
                  <a:srgbClr val="FFFFFF"/>
                </a:solidFill>
              </a:rPr>
              <a:t>The boy hit his uncle on the head with a frying pan and killed him, even though there was no threat (so it wasn’t in self-defence).</a:t>
            </a:r>
          </a:p>
          <a:p>
            <a:endParaRPr lang="en-AU" sz="2400" dirty="0">
              <a:solidFill>
                <a:srgbClr val="FFFFFF"/>
              </a:solidFill>
            </a:endParaRPr>
          </a:p>
          <a:p>
            <a:r>
              <a:rPr lang="en-AU" sz="2400" dirty="0" smtClean="0">
                <a:solidFill>
                  <a:srgbClr val="FFFFFF"/>
                </a:solidFill>
              </a:rPr>
              <a:t>Would an ordinary person do the same thing? YES!</a:t>
            </a:r>
          </a:p>
          <a:p>
            <a:endParaRPr lang="en-AU" sz="2400" dirty="0">
              <a:solidFill>
                <a:srgbClr val="FFFFFF"/>
              </a:solidFill>
            </a:endParaRPr>
          </a:p>
          <a:p>
            <a:r>
              <a:rPr lang="en-AU" sz="2400" dirty="0" smtClean="0">
                <a:solidFill>
                  <a:srgbClr val="FFFFFF"/>
                </a:solidFill>
              </a:rPr>
              <a:t>So it </a:t>
            </a:r>
            <a:r>
              <a:rPr lang="en-AU" sz="2400" b="1" u="sng" dirty="0" smtClean="0">
                <a:solidFill>
                  <a:srgbClr val="FFFFFF"/>
                </a:solidFill>
              </a:rPr>
              <a:t>WAS seen as provocation</a:t>
            </a:r>
            <a:r>
              <a:rPr lang="en-AU" sz="2400" dirty="0" smtClean="0">
                <a:solidFill>
                  <a:srgbClr val="FFFFFF"/>
                </a:solidFill>
              </a:rPr>
              <a:t> (the victim </a:t>
            </a:r>
            <a:r>
              <a:rPr lang="en-AU" sz="2400" i="1" dirty="0" smtClean="0">
                <a:solidFill>
                  <a:srgbClr val="FFFFFF"/>
                </a:solidFill>
              </a:rPr>
              <a:t>provoked</a:t>
            </a:r>
            <a:r>
              <a:rPr lang="en-AU" sz="2400" dirty="0" smtClean="0">
                <a:solidFill>
                  <a:srgbClr val="FFFFFF"/>
                </a:solidFill>
              </a:rPr>
              <a:t> the boy to do it).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20" y="1444067"/>
            <a:ext cx="7252306" cy="584776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000000"/>
                </a:solidFill>
              </a:rPr>
              <a:t>Partial Defences to Murder: </a:t>
            </a:r>
            <a:r>
              <a:rPr lang="en-AU" sz="3200" b="1" u="sng" dirty="0">
                <a:solidFill>
                  <a:srgbClr val="000000"/>
                </a:solidFill>
              </a:rPr>
              <a:t>Provocation</a:t>
            </a:r>
            <a:endParaRPr lang="en-AU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1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9980"/>
            <a:ext cx="1835696" cy="24552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2636912"/>
            <a:ext cx="7308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FF"/>
                </a:solidFill>
              </a:rPr>
              <a:t>CONTROVERSIAL CASES: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</a:p>
          <a:p>
            <a:pPr algn="just"/>
            <a:endParaRPr lang="en-US" sz="2400" b="1" u="sng" dirty="0" smtClean="0">
              <a:solidFill>
                <a:srgbClr val="FFFF00"/>
              </a:solidFill>
            </a:endParaRPr>
          </a:p>
          <a:p>
            <a:pPr algn="just"/>
            <a:r>
              <a:rPr lang="en-US" sz="2400" b="1" u="sng" dirty="0" smtClean="0">
                <a:solidFill>
                  <a:srgbClr val="FFFF00"/>
                </a:solidFill>
              </a:rPr>
              <a:t>R v Singh </a:t>
            </a:r>
            <a:r>
              <a:rPr lang="en-US" sz="2400" b="1" u="sng" dirty="0">
                <a:solidFill>
                  <a:srgbClr val="FFFF00"/>
                </a:solidFill>
              </a:rPr>
              <a:t>(2012)</a:t>
            </a:r>
          </a:p>
          <a:p>
            <a:pPr algn="just"/>
            <a:endParaRPr lang="en-US" sz="2400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FFFFFF"/>
                </a:solidFill>
              </a:rPr>
              <a:t>Mr</a:t>
            </a:r>
            <a:r>
              <a:rPr lang="en-US" sz="2400" dirty="0" smtClean="0">
                <a:solidFill>
                  <a:srgbClr val="FFFFFF"/>
                </a:solidFill>
              </a:rPr>
              <a:t> Singh got </a:t>
            </a:r>
            <a:r>
              <a:rPr lang="en-US" sz="2400" b="1" u="sng" dirty="0" smtClean="0">
                <a:solidFill>
                  <a:srgbClr val="FFFFFF"/>
                </a:solidFill>
              </a:rPr>
              <a:t>6 years</a:t>
            </a:r>
            <a:r>
              <a:rPr lang="en-US" sz="2400" dirty="0" smtClean="0">
                <a:solidFill>
                  <a:srgbClr val="FFFFFF"/>
                </a:solidFill>
              </a:rPr>
              <a:t> for </a:t>
            </a:r>
            <a:r>
              <a:rPr lang="en-US" sz="2400" b="1" u="sng" dirty="0" smtClean="0">
                <a:solidFill>
                  <a:srgbClr val="FFFFFF"/>
                </a:solidFill>
              </a:rPr>
              <a:t>killing his wife</a:t>
            </a:r>
            <a:r>
              <a:rPr lang="en-US" sz="2400" dirty="0" smtClean="0">
                <a:solidFill>
                  <a:srgbClr val="FFFFFF"/>
                </a:solidFill>
              </a:rPr>
              <a:t> after she told him she wanted a divorce.</a:t>
            </a:r>
          </a:p>
          <a:p>
            <a:pPr algn="just"/>
            <a:endParaRPr lang="en-US" sz="2400" dirty="0" smtClean="0">
              <a:solidFill>
                <a:srgbClr val="FFFFFF"/>
              </a:solidFill>
            </a:endParaRPr>
          </a:p>
          <a:p>
            <a:pPr algn="just"/>
            <a:r>
              <a:rPr lang="en-US" sz="2400" b="1" u="sng" dirty="0" smtClean="0">
                <a:solidFill>
                  <a:srgbClr val="FFFF00"/>
                </a:solidFill>
              </a:rPr>
              <a:t>R v Won (2012)</a:t>
            </a:r>
            <a:endParaRPr lang="en-US" sz="2400" b="1" u="sng" dirty="0">
              <a:solidFill>
                <a:srgbClr val="FFFF00"/>
              </a:solidFill>
            </a:endParaRPr>
          </a:p>
          <a:p>
            <a:pPr algn="just"/>
            <a:r>
              <a:rPr lang="en-US" sz="2400" dirty="0">
                <a:solidFill>
                  <a:srgbClr val="FFFFFF"/>
                </a:solidFill>
              </a:rPr>
              <a:t>H</a:t>
            </a:r>
            <a:r>
              <a:rPr lang="en-US" sz="2400" dirty="0" smtClean="0">
                <a:solidFill>
                  <a:srgbClr val="FFFFFF"/>
                </a:solidFill>
              </a:rPr>
              <a:t>usband killed his wife’s </a:t>
            </a:r>
            <a:r>
              <a:rPr lang="en-US" sz="2400" dirty="0">
                <a:solidFill>
                  <a:srgbClr val="FFFFFF"/>
                </a:solidFill>
              </a:rPr>
              <a:t>lover after finding them in bed </a:t>
            </a:r>
            <a:r>
              <a:rPr lang="en-US" sz="2400" dirty="0" smtClean="0">
                <a:solidFill>
                  <a:srgbClr val="FFFFFF"/>
                </a:solidFill>
              </a:rPr>
              <a:t>together. </a:t>
            </a:r>
            <a:r>
              <a:rPr lang="en-US" sz="2400" dirty="0">
                <a:solidFill>
                  <a:srgbClr val="FFFFFF"/>
                </a:solidFill>
              </a:rPr>
              <a:t>He received 7½ years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17" name="Rectangle 16"/>
          <p:cNvSpPr/>
          <p:nvPr/>
        </p:nvSpPr>
        <p:spPr>
          <a:xfrm>
            <a:off x="-5020" y="1444067"/>
            <a:ext cx="7252306" cy="584776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000000"/>
                </a:solidFill>
              </a:rPr>
              <a:t>Partial Defences to Murder: </a:t>
            </a:r>
            <a:r>
              <a:rPr lang="en-AU" sz="3200" b="1" u="sng" dirty="0">
                <a:solidFill>
                  <a:srgbClr val="000000"/>
                </a:solidFill>
              </a:rPr>
              <a:t>Provocation</a:t>
            </a:r>
            <a:endParaRPr lang="en-AU" sz="32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031231"/>
            <a:ext cx="9144000" cy="461665"/>
          </a:xfrm>
          <a:prstGeom prst="rect">
            <a:avLst/>
          </a:prstGeom>
          <a:solidFill>
            <a:srgbClr val="FF0000"/>
          </a:solidFill>
          <a:ln w="1905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bg1"/>
                </a:solidFill>
              </a:rPr>
              <a:t>Assess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use of 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defences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to criminal charges </a:t>
            </a:r>
            <a:r>
              <a:rPr lang="en-US" sz="2400" b="1" u="sng" dirty="0" smtClean="0">
                <a:solidFill>
                  <a:schemeClr val="bg1"/>
                </a:solidFill>
              </a:rPr>
              <a:t>in achieving justice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492896"/>
            <a:ext cx="9144000" cy="39604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7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17" name="Rectangle 16"/>
          <p:cNvSpPr/>
          <p:nvPr/>
        </p:nvSpPr>
        <p:spPr>
          <a:xfrm>
            <a:off x="-5020" y="1444067"/>
            <a:ext cx="7252306" cy="584776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000000"/>
                </a:solidFill>
              </a:rPr>
              <a:t>Partial Defences to Murder: </a:t>
            </a:r>
            <a:r>
              <a:rPr lang="en-AU" sz="3200" b="1" u="sng" dirty="0">
                <a:solidFill>
                  <a:srgbClr val="000000"/>
                </a:solidFill>
              </a:rPr>
              <a:t>Provocation</a:t>
            </a:r>
            <a:endParaRPr lang="en-AU" sz="3200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020" y="2492896"/>
            <a:ext cx="9149018" cy="255454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FFFF"/>
                </a:solidFill>
              </a:rPr>
              <a:t>This caused politicians to ask </a:t>
            </a:r>
            <a:r>
              <a:rPr lang="en-US" sz="3200" b="1" u="sng" dirty="0">
                <a:solidFill>
                  <a:srgbClr val="FFFFFF"/>
                </a:solidFill>
              </a:rPr>
              <a:t>whether we should still have this </a:t>
            </a:r>
            <a:r>
              <a:rPr lang="en-US" sz="3200" b="1" u="sng" dirty="0" err="1">
                <a:solidFill>
                  <a:srgbClr val="FFFFFF"/>
                </a:solidFill>
              </a:rPr>
              <a:t>defence</a:t>
            </a:r>
            <a:r>
              <a:rPr lang="en-US" sz="3200" dirty="0">
                <a:solidFill>
                  <a:srgbClr val="FFFFFF"/>
                </a:solidFill>
              </a:rPr>
              <a:t> if cases like this keep happening.</a:t>
            </a:r>
          </a:p>
          <a:p>
            <a:pPr algn="just"/>
            <a:endParaRPr lang="en-US" sz="3200" dirty="0">
              <a:solidFill>
                <a:srgbClr val="FFFFFF"/>
              </a:solidFill>
            </a:endParaRPr>
          </a:p>
          <a:p>
            <a:pPr algn="just"/>
            <a:r>
              <a:rPr lang="en-US" sz="3200" dirty="0">
                <a:solidFill>
                  <a:srgbClr val="FFFFFF"/>
                </a:solidFill>
              </a:rPr>
              <a:t>So NSW parliament created a </a:t>
            </a:r>
            <a:r>
              <a:rPr lang="en-US" sz="3200" b="1" u="sng" dirty="0">
                <a:solidFill>
                  <a:srgbClr val="FFFF00"/>
                </a:solidFill>
              </a:rPr>
              <a:t>Provocation Committee</a:t>
            </a:r>
            <a:r>
              <a:rPr lang="en-US" sz="3200" dirty="0">
                <a:solidFill>
                  <a:srgbClr val="FFFFFF"/>
                </a:solidFill>
              </a:rPr>
              <a:t> to look at whether we should keep the </a:t>
            </a:r>
            <a:r>
              <a:rPr lang="en-US" sz="3200" dirty="0" err="1">
                <a:solidFill>
                  <a:srgbClr val="FFFFFF"/>
                </a:solidFill>
              </a:rPr>
              <a:t>defence</a:t>
            </a:r>
            <a:r>
              <a:rPr lang="en-US" sz="3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031231"/>
            <a:ext cx="9144000" cy="461665"/>
          </a:xfrm>
          <a:prstGeom prst="rect">
            <a:avLst/>
          </a:prstGeom>
          <a:solidFill>
            <a:srgbClr val="FF0000"/>
          </a:solidFill>
          <a:ln w="1905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bg1"/>
                </a:solidFill>
              </a:rPr>
              <a:t>Assess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use of 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defences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to criminal charges </a:t>
            </a:r>
            <a:r>
              <a:rPr lang="en-US" sz="2400" b="1" u="sng" dirty="0" smtClean="0">
                <a:solidFill>
                  <a:schemeClr val="bg1"/>
                </a:solidFill>
              </a:rPr>
              <a:t>in achieving justice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8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63464"/>
              </p:ext>
            </p:extLst>
          </p:nvPr>
        </p:nvGraphicFramePr>
        <p:xfrm>
          <a:off x="-2" y="2492896"/>
          <a:ext cx="4067946" cy="275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7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8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KEEP IT (it </a:t>
                      </a:r>
                      <a:r>
                        <a:rPr lang="en-US" sz="2400" b="1" u="sng" dirty="0" smtClean="0"/>
                        <a:t>IS</a:t>
                      </a:r>
                      <a:r>
                        <a:rPr lang="en-US" sz="2400" dirty="0" smtClean="0"/>
                        <a:t> achieving justice)</a:t>
                      </a:r>
                      <a:endParaRPr lang="en-US" sz="2400" dirty="0"/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365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Women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who are victims of </a:t>
                      </a:r>
                      <a:r>
                        <a:rPr lang="en-US" sz="1800" b="1" u="sng" baseline="0" dirty="0" smtClean="0">
                          <a:solidFill>
                            <a:srgbClr val="FFFFFF"/>
                          </a:solidFill>
                        </a:rPr>
                        <a:t>domestic violence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for many years sometimes “finally crack” and kill their partner when he’s </a:t>
                      </a:r>
                      <a:r>
                        <a:rPr lang="en-US" sz="1800" i="1" baseline="0" dirty="0" smtClean="0">
                          <a:solidFill>
                            <a:srgbClr val="FFFFFF"/>
                          </a:solidFill>
                        </a:rPr>
                        <a:t>not</a:t>
                      </a:r>
                      <a:r>
                        <a:rPr lang="en-US" sz="1800" i="0" baseline="0" dirty="0" smtClean="0">
                          <a:solidFill>
                            <a:srgbClr val="FFFFFF"/>
                          </a:solidFill>
                        </a:rPr>
                        <a:t> abusing them at the time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. </a:t>
                      </a:r>
                    </a:p>
                    <a:p>
                      <a:pPr algn="l"/>
                      <a:endParaRPr lang="en-US" sz="1800" baseline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These women can’t use ‘</a:t>
                      </a:r>
                      <a:r>
                        <a:rPr lang="en-US" sz="1800" baseline="0" dirty="0" err="1" smtClean="0">
                          <a:solidFill>
                            <a:srgbClr val="FFFFFF"/>
                          </a:solidFill>
                        </a:rPr>
                        <a:t>self-defence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’ because there was no threat. They NEED to use ‘provocation’. </a:t>
                      </a:r>
                    </a:p>
                    <a:p>
                      <a:pPr algn="l"/>
                      <a:endParaRPr lang="en-US" sz="300" dirty="0">
                        <a:solidFill>
                          <a:srgbClr val="FFFFFF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61258"/>
              </p:ext>
            </p:extLst>
          </p:nvPr>
        </p:nvGraphicFramePr>
        <p:xfrm>
          <a:off x="4067944" y="2492896"/>
          <a:ext cx="5076054" cy="2836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6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REMOVE IT (it is </a:t>
                      </a:r>
                      <a:r>
                        <a:rPr lang="en-US" sz="2400" b="1" u="sng" dirty="0" smtClean="0">
                          <a:solidFill>
                            <a:srgbClr val="FFFFFF"/>
                          </a:solidFill>
                        </a:rPr>
                        <a:t>NOT</a:t>
                      </a:r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 achieving justice)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algn="l"/>
                      <a:r>
                        <a:rPr lang="en-US" sz="1800" b="1" u="sng" baseline="0" dirty="0" smtClean="0">
                          <a:solidFill>
                            <a:srgbClr val="FFFFFF"/>
                          </a:solidFill>
                        </a:rPr>
                        <a:t>Victoria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already </a:t>
                      </a:r>
                      <a:r>
                        <a:rPr lang="en-US" sz="1800" b="0" i="0" u="none" baseline="0" dirty="0" smtClean="0">
                          <a:solidFill>
                            <a:srgbClr val="FFFFFF"/>
                          </a:solidFill>
                        </a:rPr>
                        <a:t>got rid of </a:t>
                      </a:r>
                      <a:r>
                        <a:rPr lang="en-US" sz="1800" b="0" u="none" baseline="0" dirty="0" smtClean="0">
                          <a:solidFill>
                            <a:srgbClr val="FFFFFF"/>
                          </a:solidFill>
                        </a:rPr>
                        <a:t>the </a:t>
                      </a:r>
                      <a:r>
                        <a:rPr lang="en-US" sz="1800" b="0" u="none" baseline="0" dirty="0" err="1" smtClean="0">
                          <a:solidFill>
                            <a:srgbClr val="FFFFFF"/>
                          </a:solidFill>
                        </a:rPr>
                        <a:t>defence</a:t>
                      </a:r>
                      <a:r>
                        <a:rPr lang="en-US" sz="1800" b="0" u="none" baseline="0" dirty="0" smtClean="0">
                          <a:solidFill>
                            <a:srgbClr val="FFFFFF"/>
                          </a:solidFill>
                        </a:rPr>
                        <a:t> in 2005, just after the </a:t>
                      </a:r>
                      <a:r>
                        <a:rPr lang="en-US" sz="1800" b="1" u="sng" baseline="0" dirty="0" err="1" smtClean="0">
                          <a:solidFill>
                            <a:srgbClr val="FFFF00"/>
                          </a:solidFill>
                        </a:rPr>
                        <a:t>Ramage</a:t>
                      </a:r>
                      <a:r>
                        <a:rPr lang="en-US" sz="1800" b="0" u="none" baseline="0" dirty="0" smtClean="0">
                          <a:solidFill>
                            <a:schemeClr val="bg1"/>
                          </a:solidFill>
                        </a:rPr>
                        <a:t> case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(a guy only got 11 years for killing his wife for insulting him). 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83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lang="en-US" sz="1800" b="0" baseline="0" dirty="0" smtClean="0">
                          <a:solidFill>
                            <a:srgbClr val="FFFFFF"/>
                          </a:solidFill>
                        </a:rPr>
                        <a:t>he </a:t>
                      </a:r>
                      <a:r>
                        <a:rPr lang="en-US" sz="1800" b="0" baseline="0" dirty="0" err="1" smtClean="0">
                          <a:solidFill>
                            <a:srgbClr val="FFFFFF"/>
                          </a:solidFill>
                        </a:rPr>
                        <a:t>defence</a:t>
                      </a:r>
                      <a:r>
                        <a:rPr lang="en-US" sz="1800" b="0" baseline="0" dirty="0" smtClean="0">
                          <a:solidFill>
                            <a:srgbClr val="FFFFFF"/>
                          </a:solidFill>
                        </a:rPr>
                        <a:t> has been used as a ‘</a:t>
                      </a:r>
                      <a:r>
                        <a:rPr lang="en-US" sz="1800" b="1" u="sng" baseline="0" dirty="0" smtClean="0">
                          <a:solidFill>
                            <a:srgbClr val="FFFF00"/>
                          </a:solidFill>
                        </a:rPr>
                        <a:t>gay panic </a:t>
                      </a:r>
                      <a:r>
                        <a:rPr lang="en-US" sz="1800" b="1" u="sng" baseline="0" dirty="0" err="1" smtClean="0">
                          <a:solidFill>
                            <a:srgbClr val="FFFF00"/>
                          </a:solidFill>
                        </a:rPr>
                        <a:t>defence</a:t>
                      </a:r>
                      <a:r>
                        <a:rPr lang="en-US" sz="1800" b="0" baseline="0" dirty="0" smtClean="0">
                          <a:solidFill>
                            <a:srgbClr val="FFFFFF"/>
                          </a:solidFill>
                        </a:rPr>
                        <a:t>’ by straight guys who kill gay men just because the guy hit on them (</a:t>
                      </a:r>
                      <a:r>
                        <a:rPr lang="en-US" sz="1800" b="1" u="sng" baseline="0" dirty="0" smtClean="0">
                          <a:solidFill>
                            <a:srgbClr val="FFFF00"/>
                          </a:solidFill>
                        </a:rPr>
                        <a:t>Green v The Queen</a:t>
                      </a:r>
                      <a:r>
                        <a:rPr lang="en-US" sz="1800" b="0" u="none" baseline="0" dirty="0" smtClean="0">
                          <a:solidFill>
                            <a:srgbClr val="FFFFFF"/>
                          </a:solidFill>
                        </a:rPr>
                        <a:t>). Women don’t get to kill men who hit on them, so why should they be able to do this?</a:t>
                      </a:r>
                      <a:endParaRPr lang="en-US" sz="18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17" name="Rectangle 16"/>
          <p:cNvSpPr/>
          <p:nvPr/>
        </p:nvSpPr>
        <p:spPr>
          <a:xfrm>
            <a:off x="-5020" y="1444067"/>
            <a:ext cx="7252306" cy="584776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000000"/>
                </a:solidFill>
              </a:rPr>
              <a:t>Partial Defences to Murder: </a:t>
            </a:r>
            <a:r>
              <a:rPr lang="en-AU" sz="3200" b="1" u="sng" dirty="0">
                <a:solidFill>
                  <a:srgbClr val="000000"/>
                </a:solidFill>
              </a:rPr>
              <a:t>Provocation</a:t>
            </a:r>
            <a:endParaRPr lang="en-AU" sz="32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31231"/>
            <a:ext cx="9144000" cy="461665"/>
          </a:xfrm>
          <a:prstGeom prst="rect">
            <a:avLst/>
          </a:prstGeom>
          <a:solidFill>
            <a:srgbClr val="FF0000"/>
          </a:solidFill>
          <a:ln w="1905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bg1"/>
                </a:solidFill>
              </a:rPr>
              <a:t>Assess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use of 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defences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to criminal charges </a:t>
            </a:r>
            <a:r>
              <a:rPr lang="en-US" sz="2400" b="1" u="sng" dirty="0" smtClean="0">
                <a:solidFill>
                  <a:schemeClr val="bg1"/>
                </a:solidFill>
              </a:rPr>
              <a:t>in achieving justice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29511" y="2492895"/>
            <a:ext cx="6514489" cy="415498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The </a:t>
            </a:r>
            <a:r>
              <a:rPr lang="en-US" sz="1600" b="1" u="sng" dirty="0" smtClean="0">
                <a:solidFill>
                  <a:srgbClr val="FFFF00"/>
                </a:solidFill>
              </a:rPr>
              <a:t>Provocation Committee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b="1" i="1" u="sng" dirty="0" smtClean="0">
                <a:solidFill>
                  <a:schemeClr val="bg1"/>
                </a:solidFill>
              </a:rPr>
              <a:t>recommended</a:t>
            </a:r>
            <a:r>
              <a:rPr lang="en-US" sz="1600" dirty="0" smtClean="0">
                <a:solidFill>
                  <a:schemeClr val="bg1"/>
                </a:solidFill>
              </a:rPr>
              <a:t> to parliament that we should:</a:t>
            </a:r>
          </a:p>
          <a:p>
            <a:pPr algn="ctr"/>
            <a:r>
              <a:rPr lang="en-US" sz="7200" b="1" i="1" u="sng" dirty="0" smtClean="0">
                <a:solidFill>
                  <a:schemeClr val="bg1"/>
                </a:solidFill>
              </a:rPr>
              <a:t>KEEP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i="1" dirty="0" smtClean="0">
                <a:solidFill>
                  <a:schemeClr val="bg1"/>
                </a:solidFill>
              </a:rPr>
              <a:t>it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(it IS achieving justice for women who were long term victims of </a:t>
            </a:r>
            <a:r>
              <a:rPr lang="en-US" b="1" u="sng" dirty="0" smtClean="0">
                <a:solidFill>
                  <a:schemeClr val="bg1"/>
                </a:solidFill>
              </a:rPr>
              <a:t>domestic violence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3200" b="1" i="1" u="sng" dirty="0" smtClean="0">
                <a:solidFill>
                  <a:schemeClr val="bg1"/>
                </a:solidFill>
              </a:rPr>
              <a:t>but</a:t>
            </a:r>
          </a:p>
          <a:p>
            <a:pPr algn="ctr"/>
            <a:r>
              <a:rPr lang="en-US" sz="7200" b="1" i="1" u="sng" dirty="0" smtClean="0">
                <a:solidFill>
                  <a:schemeClr val="bg1"/>
                </a:solidFill>
              </a:rPr>
              <a:t>CHANGE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i="1" dirty="0" smtClean="0">
                <a:solidFill>
                  <a:schemeClr val="bg1"/>
                </a:solidFill>
              </a:rPr>
              <a:t>it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(so that men </a:t>
            </a:r>
            <a:r>
              <a:rPr lang="en-US" b="1" i="1" u="sng" dirty="0" smtClean="0">
                <a:solidFill>
                  <a:schemeClr val="bg1"/>
                </a:solidFill>
              </a:rPr>
              <a:t>cannot</a:t>
            </a:r>
            <a:r>
              <a:rPr lang="en-US" dirty="0" smtClean="0">
                <a:solidFill>
                  <a:schemeClr val="bg1"/>
                </a:solidFill>
              </a:rPr>
              <a:t> argue that their </a:t>
            </a:r>
            <a:r>
              <a:rPr lang="en-US" b="1" u="sng" dirty="0" smtClean="0">
                <a:solidFill>
                  <a:schemeClr val="bg1"/>
                </a:solidFill>
              </a:rPr>
              <a:t>wife offending their manhood</a:t>
            </a:r>
            <a:r>
              <a:rPr lang="en-US" dirty="0" smtClean="0">
                <a:solidFill>
                  <a:schemeClr val="bg1"/>
                </a:solidFill>
              </a:rPr>
              <a:t> or a </a:t>
            </a:r>
            <a:r>
              <a:rPr lang="en-US" b="1" u="sng" dirty="0" smtClean="0">
                <a:solidFill>
                  <a:schemeClr val="bg1"/>
                </a:solidFill>
              </a:rPr>
              <a:t>gay guy hitting on them</a:t>
            </a:r>
            <a:r>
              <a:rPr lang="en-US" dirty="0" smtClean="0">
                <a:solidFill>
                  <a:schemeClr val="bg1"/>
                </a:solidFill>
              </a:rPr>
              <a:t> counts as being provoked)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81000"/>
            <a:ext cx="2057400" cy="58477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DEFENCES TO CRIMINAL CHARGES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2590" y="965776"/>
            <a:ext cx="2055809" cy="472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en-US" sz="1300" b="1" dirty="0" smtClean="0"/>
              <a:t>Complete </a:t>
            </a:r>
            <a:r>
              <a:rPr lang="en-US" sz="1300" b="1" dirty="0" err="1" smtClean="0"/>
              <a:t>Defences</a:t>
            </a:r>
            <a:endParaRPr lang="en-US" sz="1300" b="1" dirty="0" smtClean="0"/>
          </a:p>
          <a:p>
            <a:pPr>
              <a:buFontTx/>
              <a:buChar char="-"/>
            </a:pPr>
            <a:r>
              <a:rPr lang="en-US" sz="1300" b="1" dirty="0" smtClean="0"/>
              <a:t>Partial </a:t>
            </a:r>
            <a:r>
              <a:rPr lang="en-US" sz="1300" b="1" dirty="0" err="1" smtClean="0"/>
              <a:t>Defences</a:t>
            </a:r>
            <a:r>
              <a:rPr lang="en-US" sz="1300" b="1" dirty="0" smtClean="0"/>
              <a:t> to Murder</a:t>
            </a:r>
            <a:endParaRPr lang="en-US" sz="1300" b="1" dirty="0"/>
          </a:p>
        </p:txBody>
      </p:sp>
      <p:sp>
        <p:nvSpPr>
          <p:cNvPr id="17" name="Rectangle 16"/>
          <p:cNvSpPr/>
          <p:nvPr/>
        </p:nvSpPr>
        <p:spPr>
          <a:xfrm>
            <a:off x="-5020" y="1444067"/>
            <a:ext cx="7252306" cy="584776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rgbClr val="000000"/>
                </a:solidFill>
              </a:rPr>
              <a:t>Partial Defences to Murder: </a:t>
            </a:r>
            <a:r>
              <a:rPr lang="en-AU" sz="3200" b="1" u="sng" dirty="0">
                <a:solidFill>
                  <a:srgbClr val="000000"/>
                </a:solidFill>
              </a:rPr>
              <a:t>Provocation</a:t>
            </a:r>
            <a:endParaRPr lang="en-AU" sz="32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031231"/>
            <a:ext cx="9144000" cy="461665"/>
          </a:xfrm>
          <a:prstGeom prst="rect">
            <a:avLst/>
          </a:prstGeom>
          <a:solidFill>
            <a:srgbClr val="FF0000"/>
          </a:solidFill>
          <a:ln w="1905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bg1"/>
                </a:solidFill>
              </a:rPr>
              <a:t>Assess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use of 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defences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to criminal charges </a:t>
            </a:r>
            <a:r>
              <a:rPr lang="en-US" sz="2400" b="1" u="sng" dirty="0" smtClean="0">
                <a:solidFill>
                  <a:schemeClr val="bg1"/>
                </a:solidFill>
              </a:rPr>
              <a:t>in achieving justice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2629511" cy="41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4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9&quot;&gt;&lt;object type=&quot;3&quot; unique_id=&quot;10110&quot;&gt;&lt;property id=&quot;20148&quot; value=&quot;5&quot;/&gt;&lt;property id=&quot;20300&quot; value=&quot;Slide 1&quot;/&gt;&lt;property id=&quot;20307&quot; value=&quot;389&quot;/&gt;&lt;/object&gt;&lt;object type=&quot;3&quot; unique_id=&quot;10111&quot;&gt;&lt;property id=&quot;20148&quot; value=&quot;5&quot;/&gt;&lt;property id=&quot;20300&quot; value=&quot;Slide 2&quot;/&gt;&lt;property id=&quot;20307&quot; value=&quot;347&quot;/&gt;&lt;/object&gt;&lt;object type=&quot;3&quot; unique_id=&quot;10112&quot;&gt;&lt;property id=&quot;20148&quot; value=&quot;5&quot;/&gt;&lt;property id=&quot;20300&quot; value=&quot;Slide 3&quot;/&gt;&lt;property id=&quot;20307&quot; value=&quot;346&quot;/&gt;&lt;/object&gt;&lt;object type=&quot;3&quot; unique_id=&quot;10113&quot;&gt;&lt;property id=&quot;20148&quot; value=&quot;5&quot;/&gt;&lt;property id=&quot;20300&quot; value=&quot;Slide 4&quot;/&gt;&lt;property id=&quot;20307&quot; value=&quot;328&quot;/&gt;&lt;/object&gt;&lt;object type=&quot;3&quot; unique_id=&quot;10114&quot;&gt;&lt;property id=&quot;20148&quot; value=&quot;5&quot;/&gt;&lt;property id=&quot;20300&quot; value=&quot;Slide 5&quot;/&gt;&lt;property id=&quot;20307&quot; value=&quot;383&quot;/&gt;&lt;/object&gt;&lt;object type=&quot;3&quot; unique_id=&quot;10115&quot;&gt;&lt;property id=&quot;20148&quot; value=&quot;5&quot;/&gt;&lt;property id=&quot;20300&quot; value=&quot;Slide 6&quot;/&gt;&lt;property id=&quot;20307&quot; value=&quot;343&quot;/&gt;&lt;/object&gt;&lt;object type=&quot;3&quot; unique_id=&quot;10116&quot;&gt;&lt;property id=&quot;20148&quot; value=&quot;5&quot;/&gt;&lt;property id=&quot;20300&quot; value=&quot;Slide 7&quot;/&gt;&lt;property id=&quot;20307&quot; value=&quot;382&quot;/&gt;&lt;/object&gt;&lt;object type=&quot;3&quot; unique_id=&quot;10117&quot;&gt;&lt;property id=&quot;20148&quot; value=&quot;5&quot;/&gt;&lt;property id=&quot;20300&quot; value=&quot;Slide 8&quot;/&gt;&lt;property id=&quot;20307&quot; value=&quot;385&quot;/&gt;&lt;/object&gt;&lt;object type=&quot;3&quot; unique_id=&quot;10118&quot;&gt;&lt;property id=&quot;20148&quot; value=&quot;5&quot;/&gt;&lt;property id=&quot;20300&quot; value=&quot;Slide 9&quot;/&gt;&lt;property id=&quot;20307&quot; value=&quot;381&quot;/&gt;&lt;/object&gt;&lt;object type=&quot;3&quot; unique_id=&quot;10119&quot;&gt;&lt;property id=&quot;20148&quot; value=&quot;5&quot;/&gt;&lt;property id=&quot;20300&quot; value=&quot;Slide 10&quot;/&gt;&lt;property id=&quot;20307&quot; value=&quot;387&quot;/&gt;&lt;/object&gt;&lt;object type=&quot;3&quot; unique_id=&quot;10120&quot;&gt;&lt;property id=&quot;20148&quot; value=&quot;5&quot;/&gt;&lt;property id=&quot;20300&quot; value=&quot;Slide 11&quot;/&gt;&lt;property id=&quot;20307&quot; value=&quot;388&quot;/&gt;&lt;/object&gt;&lt;object type=&quot;3&quot; unique_id=&quot;10121&quot;&gt;&lt;property id=&quot;20148&quot; value=&quot;5&quot;/&gt;&lt;property id=&quot;20300&quot; value=&quot;Slide 12&quot;/&gt;&lt;property id=&quot;20307&quot; value=&quot;329&quot;/&gt;&lt;/object&gt;&lt;object type=&quot;3&quot; unique_id=&quot;10122&quot;&gt;&lt;property id=&quot;20148&quot; value=&quot;5&quot;/&gt;&lt;property id=&quot;20300&quot; value=&quot;Slide 13&quot;/&gt;&lt;property id=&quot;20307&quot; value=&quot;330&quot;/&gt;&lt;/object&gt;&lt;object type=&quot;3&quot; unique_id=&quot;10123&quot;&gt;&lt;property id=&quot;20148&quot; value=&quot;5&quot;/&gt;&lt;property id=&quot;20300&quot; value=&quot;Slide 14&quot;/&gt;&lt;property id=&quot;20307&quot; value=&quot;331&quot;/&gt;&lt;/object&gt;&lt;object type=&quot;3&quot; unique_id=&quot;10172&quot;&gt;&lt;property id=&quot;20148&quot; value=&quot;5&quot;/&gt;&lt;property id=&quot;20300&quot; value=&quot;Slide 15 - &amp;quot;Questions&amp;quot;&quot;/&gt;&lt;property id=&quot;20307&quot; value=&quot;390&quot;/&gt;&lt;/object&gt;&lt;/object&gt;&lt;object type=&quot;8&quot; unique_id=&quot;1013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43695</TotalTime>
  <Words>1073</Words>
  <Application>Microsoft Macintosh PowerPoint</Application>
  <PresentationFormat>On-screen Show (4:3)</PresentationFormat>
  <Paragraphs>159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Mister Mister</dc:creator>
  <cp:lastModifiedBy>Kim Aziz</cp:lastModifiedBy>
  <cp:revision>2861</cp:revision>
  <cp:lastPrinted>2012-10-25T23:04:12Z</cp:lastPrinted>
  <dcterms:created xsi:type="dcterms:W3CDTF">2010-11-28T21:54:52Z</dcterms:created>
  <dcterms:modified xsi:type="dcterms:W3CDTF">2017-08-15T12:21:34Z</dcterms:modified>
</cp:coreProperties>
</file>