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0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tags" Target="tags/tag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55D-0D05-3E43-9EC6-2E26FCA12603}" type="datetimeFigureOut">
              <a:rPr lang="en-US" smtClean="0"/>
              <a:t>15/08/17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847-1FB3-BA42-8553-F78808E3D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3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55D-0D05-3E43-9EC6-2E26FCA12603}" type="datetimeFigureOut">
              <a:rPr lang="en-US" smtClean="0"/>
              <a:t>15/08/17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847-1FB3-BA42-8553-F78808E3D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8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55D-0D05-3E43-9EC6-2E26FCA12603}" type="datetimeFigureOut">
              <a:rPr lang="en-US" smtClean="0"/>
              <a:t>15/08/17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847-1FB3-BA42-8553-F78808E3D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19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55D-0D05-3E43-9EC6-2E26FCA12603}" type="datetimeFigureOut">
              <a:rPr lang="en-US" smtClean="0"/>
              <a:t>15/08/17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847-1FB3-BA42-8553-F78808E3D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7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55D-0D05-3E43-9EC6-2E26FCA12603}" type="datetimeFigureOut">
              <a:rPr lang="en-US" smtClean="0"/>
              <a:t>15/08/17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847-1FB3-BA42-8553-F78808E3D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1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55D-0D05-3E43-9EC6-2E26FCA12603}" type="datetimeFigureOut">
              <a:rPr lang="en-US" smtClean="0"/>
              <a:t>15/08/17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847-1FB3-BA42-8553-F78808E3D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9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55D-0D05-3E43-9EC6-2E26FCA12603}" type="datetimeFigureOut">
              <a:rPr lang="en-US" smtClean="0"/>
              <a:t>15/08/17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847-1FB3-BA42-8553-F78808E3D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3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55D-0D05-3E43-9EC6-2E26FCA12603}" type="datetimeFigureOut">
              <a:rPr lang="en-US" smtClean="0"/>
              <a:t>15/08/17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847-1FB3-BA42-8553-F78808E3D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39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55D-0D05-3E43-9EC6-2E26FCA12603}" type="datetimeFigureOut">
              <a:rPr lang="en-US" smtClean="0"/>
              <a:t>15/08/17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847-1FB3-BA42-8553-F78808E3D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8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55D-0D05-3E43-9EC6-2E26FCA12603}" type="datetimeFigureOut">
              <a:rPr lang="en-US" smtClean="0"/>
              <a:t>15/08/17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847-1FB3-BA42-8553-F78808E3D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1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355D-0D05-3E43-9EC6-2E26FCA12603}" type="datetimeFigureOut">
              <a:rPr lang="en-US" smtClean="0"/>
              <a:t>15/08/17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4847-1FB3-BA42-8553-F78808E3D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7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1355D-0D05-3E43-9EC6-2E26FCA12603}" type="datetimeFigureOut">
              <a:rPr lang="en-US" smtClean="0"/>
              <a:t>15/08/17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64847-1FB3-BA42-8553-F78808E3D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8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36933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b="1" dirty="0" smtClean="0"/>
              <a:t>THE ROLE OF JURIES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0" y="76470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 smtClean="0"/>
              <a:t>Juries decide on ‘</a:t>
            </a:r>
            <a:r>
              <a:rPr lang="en-AU" sz="3200" b="1" u="sng" dirty="0" smtClean="0">
                <a:solidFill>
                  <a:srgbClr val="0000FF"/>
                </a:solidFill>
              </a:rPr>
              <a:t>questions of fact</a:t>
            </a:r>
            <a:r>
              <a:rPr lang="en-AU" sz="3200" dirty="0" smtClean="0"/>
              <a:t>’</a:t>
            </a:r>
            <a:r>
              <a:rPr lang="en-AU" sz="3200" b="1" dirty="0" smtClean="0"/>
              <a:t> </a:t>
            </a:r>
          </a:p>
          <a:p>
            <a:pPr lvl="1"/>
            <a:r>
              <a:rPr lang="en-AU" sz="2400" i="1" dirty="0" smtClean="0"/>
              <a:t>e.g. Did the defendant commit the crime?</a:t>
            </a:r>
          </a:p>
          <a:p>
            <a:endParaRPr lang="en-AU" sz="2400" dirty="0"/>
          </a:p>
          <a:p>
            <a:r>
              <a:rPr lang="en-AU" sz="3200" dirty="0" smtClean="0"/>
              <a:t>They decide on the ‘</a:t>
            </a:r>
            <a:r>
              <a:rPr lang="en-AU" sz="3200" b="1" u="sng" dirty="0" smtClean="0">
                <a:solidFill>
                  <a:srgbClr val="0000FF"/>
                </a:solidFill>
              </a:rPr>
              <a:t>verdict</a:t>
            </a:r>
            <a:r>
              <a:rPr lang="en-AU" sz="3200" dirty="0" smtClean="0"/>
              <a:t>’ </a:t>
            </a:r>
          </a:p>
          <a:p>
            <a:r>
              <a:rPr lang="en-AU" sz="3200" dirty="0"/>
              <a:t>	</a:t>
            </a:r>
            <a:r>
              <a:rPr lang="en-AU" sz="3200" b="1" i="1" u="sng" dirty="0" smtClean="0">
                <a:solidFill>
                  <a:srgbClr val="0000FF"/>
                </a:solidFill>
              </a:rPr>
              <a:t>Guilty</a:t>
            </a:r>
            <a:r>
              <a:rPr lang="en-AU" sz="3200" i="1" dirty="0" smtClean="0"/>
              <a:t> or </a:t>
            </a:r>
            <a:r>
              <a:rPr lang="en-AU" sz="3200" b="1" i="1" u="sng" dirty="0" smtClean="0">
                <a:solidFill>
                  <a:srgbClr val="0000FF"/>
                </a:solidFill>
              </a:rPr>
              <a:t>Not Guilty</a:t>
            </a:r>
            <a:endParaRPr lang="en-AU" sz="3200" i="1" dirty="0" smtClean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2160" y="908720"/>
            <a:ext cx="3131840" cy="209480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3423776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dirty="0" smtClean="0"/>
              <a:t>Jury trials are </a:t>
            </a:r>
            <a:r>
              <a:rPr lang="en-AU" sz="3200" b="1" u="sng" dirty="0" smtClean="0"/>
              <a:t>RARE</a:t>
            </a:r>
            <a:r>
              <a:rPr lang="en-AU" sz="3200" dirty="0" smtClean="0"/>
              <a:t>. Only about </a:t>
            </a:r>
            <a:r>
              <a:rPr lang="en-AU" sz="3200" b="1" u="sng" dirty="0" smtClean="0">
                <a:solidFill>
                  <a:srgbClr val="0000FF"/>
                </a:solidFill>
              </a:rPr>
              <a:t>3% of criminal trials</a:t>
            </a:r>
            <a:r>
              <a:rPr lang="en-AU" sz="3200" dirty="0" smtClean="0"/>
              <a:t> in NSW used juries last year.</a:t>
            </a:r>
          </a:p>
          <a:p>
            <a:endParaRPr lang="en-AU" sz="3200" dirty="0"/>
          </a:p>
          <a:p>
            <a:r>
              <a:rPr lang="en-AU" sz="3200" dirty="0" smtClean="0"/>
              <a:t>When </a:t>
            </a:r>
            <a:r>
              <a:rPr lang="en-AU" sz="3200" dirty="0"/>
              <a:t>making </a:t>
            </a:r>
            <a:r>
              <a:rPr lang="en-AU" sz="3200" dirty="0" smtClean="0"/>
              <a:t>their </a:t>
            </a:r>
            <a:r>
              <a:rPr lang="en-AU" sz="3200" dirty="0"/>
              <a:t>decision, they </a:t>
            </a:r>
            <a:r>
              <a:rPr lang="en-AU" sz="3200" dirty="0" smtClean="0"/>
              <a:t>can </a:t>
            </a:r>
            <a:r>
              <a:rPr lang="en-AU" sz="3200" b="1" i="1" u="sng" dirty="0" smtClean="0"/>
              <a:t>only</a:t>
            </a:r>
            <a:r>
              <a:rPr lang="en-AU" sz="3200" dirty="0" smtClean="0"/>
              <a:t> use the </a:t>
            </a:r>
            <a:r>
              <a:rPr lang="en-AU" sz="3200" b="1" u="sng" dirty="0" smtClean="0"/>
              <a:t>evidence</a:t>
            </a:r>
            <a:r>
              <a:rPr lang="en-AU" sz="3200" dirty="0" smtClean="0"/>
              <a:t> </a:t>
            </a:r>
            <a:r>
              <a:rPr lang="en-AU" sz="3200" dirty="0"/>
              <a:t>the judge allowed into the </a:t>
            </a:r>
            <a:r>
              <a:rPr lang="en-AU" sz="3200" b="1" u="sng" dirty="0" smtClean="0"/>
              <a:t>trial</a:t>
            </a:r>
            <a:r>
              <a:rPr lang="en-AU" sz="3200" dirty="0" smtClean="0"/>
              <a:t>.</a:t>
            </a:r>
            <a:r>
              <a:rPr lang="en-US" sz="3200" dirty="0" smtClean="0"/>
              <a:t> </a:t>
            </a:r>
            <a:r>
              <a:rPr lang="en-AU" sz="3200" dirty="0" smtClean="0"/>
              <a:t>They are </a:t>
            </a:r>
            <a:r>
              <a:rPr lang="en-AU" sz="3200" b="1" i="1" u="sng" dirty="0" smtClean="0"/>
              <a:t>not allowed to investigate</a:t>
            </a:r>
            <a:r>
              <a:rPr lang="en-AU" sz="3200" dirty="0" smtClean="0"/>
              <a:t> for themselves.</a:t>
            </a:r>
          </a:p>
        </p:txBody>
      </p:sp>
    </p:spTree>
    <p:extLst>
      <p:ext uri="{BB962C8B-B14F-4D97-AF65-F5344CB8AC3E}">
        <p14:creationId xmlns:p14="http://schemas.microsoft.com/office/powerpoint/2010/main" val="3589880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36933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b="1" dirty="0" smtClean="0"/>
              <a:t>THE ROLE OF JURIES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-1" y="1539364"/>
            <a:ext cx="9144001" cy="461665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EVALUATE</a:t>
            </a:r>
            <a:r>
              <a:rPr lang="en-US" sz="2400" dirty="0" smtClean="0">
                <a:solidFill>
                  <a:srgbClr val="FFFFFF"/>
                </a:solidFill>
              </a:rPr>
              <a:t> the effectiveness of the jury system in the criminal trial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36789"/>
            <a:ext cx="162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the syllabus: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-1" y="2001029"/>
            <a:ext cx="9144001" cy="4770537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AU" sz="3200" b="1" u="sng" dirty="0" smtClean="0">
                <a:solidFill>
                  <a:srgbClr val="008000"/>
                </a:solidFill>
              </a:rPr>
              <a:t>HOWEVER</a:t>
            </a:r>
            <a:r>
              <a:rPr lang="en-AU" sz="3200" dirty="0" smtClean="0"/>
              <a:t>: Juries can sometimes “do the right thing” when judges wouldn’t:</a:t>
            </a:r>
            <a:endParaRPr lang="en-AU" sz="3200" dirty="0"/>
          </a:p>
          <a:p>
            <a:endParaRPr lang="en-AU" sz="2400" dirty="0"/>
          </a:p>
          <a:p>
            <a:r>
              <a:rPr lang="en-US" sz="2400" dirty="0"/>
              <a:t>The jury in the Cairns abortion case (</a:t>
            </a:r>
            <a:r>
              <a:rPr lang="en-US" sz="2400" b="1" u="sng" dirty="0">
                <a:solidFill>
                  <a:srgbClr val="0000FF"/>
                </a:solidFill>
              </a:rPr>
              <a:t>R v Leach (2010)</a:t>
            </a:r>
            <a:r>
              <a:rPr lang="en-US" sz="2400" dirty="0"/>
              <a:t>) really </a:t>
            </a:r>
            <a:r>
              <a:rPr lang="en-US" sz="2400" b="1" i="1" u="sng" dirty="0"/>
              <a:t>over-ruled the law</a:t>
            </a:r>
            <a:r>
              <a:rPr lang="en-US" sz="2400" b="1" dirty="0"/>
              <a:t> </a:t>
            </a:r>
            <a:r>
              <a:rPr lang="en-US" sz="2400" dirty="0"/>
              <a:t>by returning a </a:t>
            </a:r>
            <a:r>
              <a:rPr lang="en-US" sz="2400" b="1" u="sng" dirty="0"/>
              <a:t>not guilty verdict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b="1" u="sng" dirty="0" smtClean="0"/>
              <a:t>SHE </a:t>
            </a:r>
            <a:r>
              <a:rPr lang="en-US" sz="2400" b="1" u="sng" dirty="0"/>
              <a:t>WAS </a:t>
            </a:r>
            <a:r>
              <a:rPr lang="en-US" sz="2400" b="1" u="sng" dirty="0" smtClean="0"/>
              <a:t>GUILTY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en-US" sz="2400" dirty="0" smtClean="0"/>
              <a:t>“the crime”, </a:t>
            </a:r>
            <a:r>
              <a:rPr lang="en-US" sz="2400" dirty="0"/>
              <a:t>but the jury didn’t feel she </a:t>
            </a:r>
            <a:r>
              <a:rPr lang="en-US" sz="2400" i="1" dirty="0"/>
              <a:t>deserved</a:t>
            </a:r>
            <a:r>
              <a:rPr lang="en-US" sz="2400" dirty="0"/>
              <a:t> to be found guilty of a </a:t>
            </a:r>
            <a:r>
              <a:rPr lang="en-US" sz="2400" b="1" u="sng" dirty="0"/>
              <a:t>law that most of society finds unacceptable</a:t>
            </a:r>
            <a:r>
              <a:rPr lang="en-US" sz="2400" dirty="0"/>
              <a:t>, so the </a:t>
            </a:r>
            <a:r>
              <a:rPr lang="en-US" sz="2400" b="1" u="sng" dirty="0"/>
              <a:t>jury </a:t>
            </a:r>
            <a:r>
              <a:rPr lang="en-US" sz="2400" b="1" i="1" u="sng" dirty="0"/>
              <a:t>ignored their </a:t>
            </a:r>
            <a:r>
              <a:rPr lang="en-US" sz="2400" b="1" i="1" u="sng" dirty="0" smtClean="0"/>
              <a:t>instructions</a:t>
            </a:r>
            <a:r>
              <a:rPr lang="en-US" sz="2400" dirty="0" smtClean="0"/>
              <a:t> and </a:t>
            </a:r>
            <a:r>
              <a:rPr lang="en-US" sz="2400" b="1" u="sng" dirty="0" smtClean="0">
                <a:solidFill>
                  <a:srgbClr val="008000"/>
                </a:solidFill>
              </a:rPr>
              <a:t>“did the right thing” instead</a:t>
            </a:r>
            <a:r>
              <a:rPr lang="en-US" sz="2400" dirty="0" smtClean="0"/>
              <a:t>.</a:t>
            </a:r>
          </a:p>
          <a:p>
            <a:pPr algn="r"/>
            <a:endParaRPr lang="en-US" sz="2400" dirty="0" smtClean="0"/>
          </a:p>
          <a:p>
            <a:pPr algn="r"/>
            <a:r>
              <a:rPr lang="en-US" sz="2400" dirty="0" smtClean="0"/>
              <a:t>‘</a:t>
            </a:r>
            <a:r>
              <a:rPr lang="en-US" sz="2400" b="1" i="1" u="sng" dirty="0">
                <a:solidFill>
                  <a:srgbClr val="0000FF"/>
                </a:solidFill>
              </a:rPr>
              <a:t>Did abortion jury ignore law in </a:t>
            </a:r>
            <a:r>
              <a:rPr lang="en-US" sz="2400" b="1" i="1" u="sng" dirty="0" err="1">
                <a:solidFill>
                  <a:srgbClr val="0000FF"/>
                </a:solidFill>
              </a:rPr>
              <a:t>favour</a:t>
            </a:r>
            <a:r>
              <a:rPr lang="en-US" sz="2400" b="1" i="1" u="sng" dirty="0">
                <a:solidFill>
                  <a:srgbClr val="0000FF"/>
                </a:solidFill>
              </a:rPr>
              <a:t> of common sense?’</a:t>
            </a:r>
            <a:r>
              <a:rPr lang="en-US" sz="2400" b="1" u="sng" dirty="0">
                <a:solidFill>
                  <a:srgbClr val="0000FF"/>
                </a:solidFill>
              </a:rPr>
              <a:t> </a:t>
            </a:r>
            <a:endParaRPr lang="en-US" sz="2400" b="1" u="sng" dirty="0" smtClean="0">
              <a:solidFill>
                <a:srgbClr val="0000FF"/>
              </a:solidFill>
            </a:endParaRPr>
          </a:p>
          <a:p>
            <a:pPr algn="r"/>
            <a:r>
              <a:rPr lang="en-US" sz="2400" b="1" u="sng" dirty="0" smtClean="0">
                <a:solidFill>
                  <a:srgbClr val="0000FF"/>
                </a:solidFill>
              </a:rPr>
              <a:t>(SMH 2010)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320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36933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b="1" dirty="0" smtClean="0"/>
              <a:t>THE ROLE OF JURIES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750332"/>
            <a:ext cx="2057400" cy="3189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>
              <a:buFontTx/>
              <a:buChar char="-"/>
            </a:pPr>
            <a:r>
              <a:rPr lang="en-US" sz="1600" b="1" dirty="0" smtClean="0"/>
              <a:t>Including Verdicts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095127"/>
            <a:ext cx="788008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/>
              <a:t>Does every juror have to vote the same way?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0" y="1816944"/>
            <a:ext cx="9144000" cy="4924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Before 2006</a:t>
            </a:r>
            <a:r>
              <a:rPr lang="en-US" sz="3200" dirty="0" smtClean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: </a:t>
            </a:r>
          </a:p>
          <a:p>
            <a:pPr lvl="0"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en-US" sz="3200" dirty="0" smtClean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Jurors </a:t>
            </a:r>
            <a:r>
              <a:rPr lang="en-US" sz="3200" b="1" i="1" u="sng" dirty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USED to</a:t>
            </a:r>
            <a:r>
              <a:rPr lang="en-US" sz="3200" dirty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 have to reach a </a:t>
            </a:r>
            <a:r>
              <a:rPr lang="en-US" sz="3200" b="1" u="sng" dirty="0" smtClean="0">
                <a:solidFill>
                  <a:srgbClr val="0000FF"/>
                </a:solidFill>
                <a:latin typeface="Calibri"/>
                <a:ea typeface="Times New Roman" pitchFamily="-106" charset="0"/>
                <a:cs typeface="Calibri"/>
              </a:rPr>
              <a:t>‘UNANIMOUS</a:t>
            </a:r>
            <a:r>
              <a:rPr lang="en-US" sz="3200" b="1" dirty="0" smtClean="0">
                <a:solidFill>
                  <a:srgbClr val="0000FF"/>
                </a:solidFill>
                <a:latin typeface="Calibri"/>
                <a:ea typeface="Times New Roman" pitchFamily="-106" charset="0"/>
                <a:cs typeface="Calibri"/>
              </a:rPr>
              <a:t> verdict’</a:t>
            </a:r>
            <a:r>
              <a:rPr lang="en-US" sz="3200" dirty="0" smtClean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 </a:t>
            </a:r>
          </a:p>
          <a:p>
            <a:pPr lvl="0"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meaning that they </a:t>
            </a:r>
            <a:r>
              <a:rPr lang="en-US" sz="2400" b="1" u="sng" dirty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all had to vote the same way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, </a:t>
            </a:r>
            <a:r>
              <a:rPr lang="en-US" sz="2400" b="1" u="sng" dirty="0" smtClean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12-0</a:t>
            </a:r>
            <a:r>
              <a:rPr lang="en-US" sz="2400" dirty="0" smtClean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)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. </a:t>
            </a:r>
            <a:endParaRPr lang="en-US" sz="2400" dirty="0" smtClean="0">
              <a:solidFill>
                <a:srgbClr val="000000"/>
              </a:solidFill>
              <a:latin typeface="Calibri"/>
              <a:ea typeface="Times New Roman" pitchFamily="-106" charset="0"/>
              <a:cs typeface="Calibri"/>
            </a:endParaRPr>
          </a:p>
          <a:p>
            <a:pPr lvl="0" algn="ctr" defTabSz="914400" fontAlgn="base">
              <a:spcBef>
                <a:spcPct val="0"/>
              </a:spcBef>
              <a:spcAft>
                <a:spcPts val="1000"/>
              </a:spcAft>
            </a:pPr>
            <a:endParaRPr lang="en-US" sz="3200" dirty="0">
              <a:solidFill>
                <a:srgbClr val="000000"/>
              </a:solidFill>
              <a:latin typeface="Calibri"/>
              <a:ea typeface="Times New Roman" pitchFamily="-106" charset="0"/>
              <a:cs typeface="Calibri"/>
            </a:endParaRPr>
          </a:p>
          <a:p>
            <a:pPr lvl="0"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Since 2006:</a:t>
            </a:r>
          </a:p>
          <a:p>
            <a:pPr lvl="0"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en-US" sz="3200" dirty="0" smtClean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The </a:t>
            </a:r>
            <a:r>
              <a:rPr lang="en-US" sz="3200" b="1" u="sng" dirty="0">
                <a:solidFill>
                  <a:srgbClr val="0000FF"/>
                </a:solidFill>
                <a:latin typeface="Calibri"/>
                <a:ea typeface="Times New Roman" pitchFamily="-106" charset="0"/>
                <a:cs typeface="Calibri"/>
              </a:rPr>
              <a:t>Juries </a:t>
            </a:r>
            <a:r>
              <a:rPr lang="en-US" sz="3200" b="1" u="sng" dirty="0">
                <a:solidFill>
                  <a:srgbClr val="FF00FF"/>
                </a:solidFill>
                <a:latin typeface="Calibri"/>
                <a:ea typeface="Times New Roman" pitchFamily="-106" charset="0"/>
                <a:cs typeface="Calibri"/>
              </a:rPr>
              <a:t>(Amendment)</a:t>
            </a:r>
            <a:r>
              <a:rPr lang="en-US" sz="3200" b="1" u="sng" dirty="0">
                <a:solidFill>
                  <a:srgbClr val="0000FF"/>
                </a:solidFill>
                <a:latin typeface="Calibri"/>
                <a:ea typeface="Times New Roman" pitchFamily="-106" charset="0"/>
                <a:cs typeface="Calibri"/>
              </a:rPr>
              <a:t> Act 2006 </a:t>
            </a:r>
            <a:r>
              <a:rPr lang="en-US" sz="3200" b="1" u="sng" dirty="0">
                <a:solidFill>
                  <a:srgbClr val="FF00FF"/>
                </a:solidFill>
                <a:latin typeface="Calibri"/>
                <a:ea typeface="Times New Roman" pitchFamily="-106" charset="0"/>
                <a:cs typeface="Calibri"/>
              </a:rPr>
              <a:t>(NSW</a:t>
            </a:r>
            <a:r>
              <a:rPr lang="en-US" sz="3200" b="1" u="sng" dirty="0" smtClean="0">
                <a:solidFill>
                  <a:srgbClr val="FF00FF"/>
                </a:solidFill>
                <a:latin typeface="Calibri"/>
                <a:ea typeface="Times New Roman" pitchFamily="-106" charset="0"/>
                <a:cs typeface="Calibri"/>
              </a:rPr>
              <a:t>)</a:t>
            </a:r>
            <a:r>
              <a:rPr lang="en-US" sz="3200" dirty="0" smtClean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 brought in </a:t>
            </a:r>
            <a:r>
              <a:rPr lang="en-US" sz="3200" dirty="0" smtClean="0">
                <a:solidFill>
                  <a:srgbClr val="0000FF"/>
                </a:solidFill>
                <a:latin typeface="Calibri"/>
                <a:ea typeface="Times New Roman" pitchFamily="-106" charset="0"/>
                <a:cs typeface="Calibri"/>
              </a:rPr>
              <a:t>‘</a:t>
            </a:r>
            <a:r>
              <a:rPr lang="en-US" sz="3200" b="1" i="1" u="sng" dirty="0" smtClean="0">
                <a:solidFill>
                  <a:srgbClr val="0000FF"/>
                </a:solidFill>
                <a:latin typeface="Calibri"/>
                <a:ea typeface="Times New Roman" pitchFamily="-106" charset="0"/>
                <a:cs typeface="Calibri"/>
              </a:rPr>
              <a:t>MAJORITY</a:t>
            </a:r>
            <a:r>
              <a:rPr lang="en-US" sz="3200" b="1" dirty="0" smtClean="0">
                <a:solidFill>
                  <a:srgbClr val="0000FF"/>
                </a:solidFill>
                <a:latin typeface="Calibri"/>
                <a:ea typeface="Times New Roman" pitchFamily="-106" charset="0"/>
                <a:cs typeface="Calibri"/>
              </a:rPr>
              <a:t> verdicts’</a:t>
            </a:r>
            <a:r>
              <a:rPr lang="en-US" sz="3200" dirty="0" smtClean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. </a:t>
            </a:r>
          </a:p>
          <a:p>
            <a:pPr lvl="0" algn="ctr" defTabSz="914400" fontAlgn="base">
              <a:spcBef>
                <a:spcPct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This 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means that in a criminal trial, the voting can go </a:t>
            </a:r>
            <a:r>
              <a:rPr lang="en-US" sz="2400" b="1" u="sng" dirty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11-1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 and STILL be counted as a proper verdict (or </a:t>
            </a:r>
            <a:r>
              <a:rPr lang="en-US" sz="2400" b="1" u="sng" dirty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10-1</a:t>
            </a:r>
            <a:r>
              <a:rPr lang="en-US" sz="2400" dirty="0">
                <a:solidFill>
                  <a:srgbClr val="000000"/>
                </a:solidFill>
                <a:latin typeface="Calibri"/>
                <a:ea typeface="Times New Roman" pitchFamily="-106" charset="0"/>
                <a:cs typeface="Calibri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20931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-1" y="2001029"/>
            <a:ext cx="9144001" cy="4278094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US" sz="3200" b="1" u="sng" dirty="0" smtClean="0"/>
              <a:t>Do ‘majority verdicts’ achieve justice?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 smtClean="0"/>
          </a:p>
          <a:p>
            <a:pPr algn="r"/>
            <a:r>
              <a:rPr lang="en-US" sz="2400" dirty="0"/>
              <a:t>From </a:t>
            </a:r>
            <a:r>
              <a:rPr lang="en-US" sz="2400" b="1" i="1" u="sng" dirty="0">
                <a:solidFill>
                  <a:srgbClr val="0000FF"/>
                </a:solidFill>
              </a:rPr>
              <a:t>‘Majority Verdicts’ </a:t>
            </a:r>
            <a:r>
              <a:rPr lang="en-US" sz="2400" b="1" u="sng" dirty="0">
                <a:solidFill>
                  <a:srgbClr val="0000FF"/>
                </a:solidFill>
              </a:rPr>
              <a:t>NSW Law Reform Commission (2005</a:t>
            </a:r>
            <a:r>
              <a:rPr lang="en-US" sz="2400" b="1" u="sng" dirty="0" smtClean="0">
                <a:solidFill>
                  <a:srgbClr val="0000FF"/>
                </a:solidFill>
              </a:rPr>
              <a:t>)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381000"/>
            <a:ext cx="2057400" cy="36933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b="1" dirty="0" smtClean="0"/>
              <a:t>THE ROLE OF JURIES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750332"/>
            <a:ext cx="2057400" cy="3189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>
              <a:buFontTx/>
              <a:buChar char="-"/>
            </a:pPr>
            <a:r>
              <a:rPr lang="en-US" sz="1600" b="1" dirty="0" smtClean="0"/>
              <a:t>Including Verdicts</a:t>
            </a:r>
            <a:endParaRPr lang="en-US" sz="16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11444"/>
              </p:ext>
            </p:extLst>
          </p:nvPr>
        </p:nvGraphicFramePr>
        <p:xfrm>
          <a:off x="0" y="2749521"/>
          <a:ext cx="9144000" cy="2839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Arguments </a:t>
                      </a:r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majority verdicts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Arguments </a:t>
                      </a:r>
                      <a:r>
                        <a:rPr lang="en-US" u="sng" dirty="0" smtClean="0"/>
                        <a:t>AGAINST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majority verdicts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Quicker</a:t>
                      </a:r>
                      <a:r>
                        <a:rPr lang="en-US" dirty="0" smtClean="0"/>
                        <a:t> and </a:t>
                      </a:r>
                      <a:r>
                        <a:rPr lang="en-US" b="1" u="sng" dirty="0" smtClean="0"/>
                        <a:t>easier</a:t>
                      </a:r>
                      <a:r>
                        <a:rPr lang="en-US" dirty="0" smtClean="0"/>
                        <a:t> verdicts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Verdicts may be reached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="1" u="sng" baseline="0" dirty="0" smtClean="0"/>
                        <a:t>without enough negotiation time</a:t>
                      </a:r>
                      <a:endParaRPr lang="en-US" b="1" u="sng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juror that has some doubts has </a:t>
                      </a:r>
                      <a:r>
                        <a:rPr lang="en-US" b="1" u="sng" dirty="0" smtClean="0"/>
                        <a:t>less pressure to “conform”</a:t>
                      </a:r>
                      <a:r>
                        <a:rPr lang="en-US" dirty="0" smtClean="0"/>
                        <a:t> with what the rest of the group is saying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Majority</a:t>
                      </a:r>
                      <a:r>
                        <a:rPr lang="en-US" baseline="0" dirty="0" smtClean="0"/>
                        <a:t> verdicts are </a:t>
                      </a:r>
                      <a:r>
                        <a:rPr lang="en-US" b="1" u="sng" baseline="0" dirty="0" smtClean="0"/>
                        <a:t>against the </a:t>
                      </a:r>
                      <a:r>
                        <a:rPr lang="en-US" b="1" i="1" u="sng" baseline="0" dirty="0" smtClean="0"/>
                        <a:t>standard of proof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0" baseline="0" dirty="0" smtClean="0"/>
                        <a:t>(if one juror says no – </a:t>
                      </a:r>
                      <a:r>
                        <a:rPr lang="en-US" b="1" i="1" u="sng" baseline="0" dirty="0" smtClean="0"/>
                        <a:t>isn’t THAT a reasonable doubt</a:t>
                      </a:r>
                      <a:r>
                        <a:rPr lang="en-US" i="0" baseline="0" dirty="0" smtClean="0"/>
                        <a:t>?)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Gets rid of the “rogue juror” effect</a:t>
                      </a:r>
                      <a:r>
                        <a:rPr lang="en-US" dirty="0" smtClean="0"/>
                        <a:t> (when one nutcase that won’t change their mind)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>
                        <a:alpha val="4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u="sng" dirty="0" smtClean="0"/>
                        <a:t>Only resolves an extra 1.7% of criminal cases</a:t>
                      </a:r>
                      <a:r>
                        <a:rPr lang="en-US" dirty="0" smtClean="0"/>
                        <a:t> (which </a:t>
                      </a:r>
                      <a:r>
                        <a:rPr lang="en-US" i="1" dirty="0" smtClean="0"/>
                        <a:t>would have </a:t>
                      </a:r>
                      <a:r>
                        <a:rPr lang="en-US" i="0" dirty="0" smtClean="0"/>
                        <a:t>been “hung</a:t>
                      </a:r>
                      <a:r>
                        <a:rPr lang="en-US" i="0" baseline="0" dirty="0" smtClean="0"/>
                        <a:t> verdicts” </a:t>
                      </a:r>
                      <a:r>
                        <a:rPr lang="en-US" i="1" baseline="0" dirty="0" smtClean="0"/>
                        <a:t>without</a:t>
                      </a:r>
                      <a:r>
                        <a:rPr lang="en-US" i="0" baseline="0" dirty="0" smtClean="0"/>
                        <a:t> majority verdicts)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1" y="1539364"/>
            <a:ext cx="9144001" cy="461665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EVALUATE</a:t>
            </a:r>
            <a:r>
              <a:rPr lang="en-US" sz="2400" dirty="0" smtClean="0">
                <a:solidFill>
                  <a:srgbClr val="FFFFFF"/>
                </a:solidFill>
              </a:rPr>
              <a:t> the effectiveness of the jury system in the criminal trial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75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36933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b="1" dirty="0" smtClean="0"/>
              <a:t>THE ROLE OF JURIES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750332"/>
            <a:ext cx="2057400" cy="3189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wrap="square" lIns="36000" tIns="36000" rIns="36000" bIns="36000" rtlCol="0">
            <a:spAutoFit/>
          </a:bodyPr>
          <a:lstStyle/>
          <a:p>
            <a:pPr>
              <a:buFontTx/>
              <a:buChar char="-"/>
            </a:pPr>
            <a:r>
              <a:rPr lang="en-US" sz="1600" b="1" dirty="0" smtClean="0"/>
              <a:t>Including Verdicts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9256"/>
            <a:ext cx="9144000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One more </a:t>
            </a:r>
            <a:r>
              <a:rPr lang="en-US" sz="2400" b="1" u="sng" dirty="0">
                <a:solidFill>
                  <a:srgbClr val="FF0000"/>
                </a:solidFill>
              </a:rPr>
              <a:t>controversial thing</a:t>
            </a:r>
            <a:r>
              <a:rPr lang="en-US" sz="2400" dirty="0"/>
              <a:t> about juries...</a:t>
            </a:r>
          </a:p>
          <a:p>
            <a:endParaRPr lang="en-US" dirty="0"/>
          </a:p>
          <a:p>
            <a:pPr algn="ctr"/>
            <a:r>
              <a:rPr lang="en-US" sz="3200" b="1" u="sng" dirty="0"/>
              <a:t>Juries can be overruled by the judge</a:t>
            </a:r>
            <a:r>
              <a:rPr lang="en-US" sz="3200" dirty="0"/>
              <a:t> if they have found someone guilty when the judge thinks they shouldn’t have!</a:t>
            </a:r>
          </a:p>
          <a:p>
            <a:endParaRPr lang="en-US" sz="2400" dirty="0"/>
          </a:p>
          <a:p>
            <a:r>
              <a:rPr lang="en-US" sz="2400" dirty="0"/>
              <a:t>In </a:t>
            </a:r>
            <a:r>
              <a:rPr lang="en-US" sz="2400" b="1" u="sng" dirty="0">
                <a:solidFill>
                  <a:srgbClr val="0000FF"/>
                </a:solidFill>
              </a:rPr>
              <a:t>R v Leung (2009, 2011 and 2013)</a:t>
            </a:r>
            <a:r>
              <a:rPr lang="en-US" sz="2400" dirty="0"/>
              <a:t>, the defendant was found guilty TWICE by two different juries, but in BOTH situations, the judge gave a ‘</a:t>
            </a:r>
            <a:r>
              <a:rPr lang="en-US" sz="2400" b="1" u="sng" dirty="0">
                <a:solidFill>
                  <a:srgbClr val="0000FF"/>
                </a:solidFill>
              </a:rPr>
              <a:t>directed verdict</a:t>
            </a:r>
            <a:r>
              <a:rPr lang="en-US" sz="2400" dirty="0"/>
              <a:t>’ of Not Guilty.</a:t>
            </a:r>
          </a:p>
          <a:p>
            <a:endParaRPr lang="en-US" dirty="0"/>
          </a:p>
          <a:p>
            <a:pPr lvl="1"/>
            <a:r>
              <a:rPr lang="en-US" i="1" dirty="0"/>
              <a:t>So, he was put on trial, found guilty of murder by a jury, but the jury was overruled by the judge, so they charged him again, put on trial again, he was found guilty again by a jury, but the jury was again overruled by the judge, so he was charged AGAIN, put on trial for a THIRD TIME, and found guilty by the jury (but they weren’t overruled by the judge then).</a:t>
            </a:r>
          </a:p>
          <a:p>
            <a:pPr lvl="1"/>
            <a:endParaRPr lang="en-US" i="1" dirty="0"/>
          </a:p>
          <a:p>
            <a:pPr lvl="1"/>
            <a:r>
              <a:rPr lang="en-US" i="1" dirty="0"/>
              <a:t>He’s now serving 8 years in jail by the 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1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Question 1: I want you guys to think about </a:t>
            </a:r>
            <a:r>
              <a:rPr lang="en-AU" dirty="0" smtClean="0"/>
              <a:t>this </a:t>
            </a:r>
            <a:r>
              <a:rPr lang="en-AU" dirty="0"/>
              <a:t>essay question - "evaluate the effectiveness of juries in achieving justice." Instead of answering the question, I want you guys to create a table of 2 columns and list all the pieces of evidence from </a:t>
            </a:r>
            <a:r>
              <a:rPr lang="en-AU" smtClean="0"/>
              <a:t>these notes that </a:t>
            </a:r>
            <a:r>
              <a:rPr lang="en-AU" dirty="0"/>
              <a:t>show juries achieving justice (in one column) and all the pieces of evidence that show juries not achieving justice (in the other column). </a:t>
            </a:r>
          </a:p>
        </p:txBody>
      </p:sp>
    </p:spTree>
    <p:extLst>
      <p:ext uri="{BB962C8B-B14F-4D97-AF65-F5344CB8AC3E}">
        <p14:creationId xmlns:p14="http://schemas.microsoft.com/office/powerpoint/2010/main" val="26245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36933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b="1" dirty="0" smtClean="0"/>
              <a:t>THE ROLE OF JURIES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-1" y="1539364"/>
            <a:ext cx="9144001" cy="461665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EVALUATE</a:t>
            </a:r>
            <a:r>
              <a:rPr lang="en-US" sz="2400" dirty="0" smtClean="0">
                <a:solidFill>
                  <a:srgbClr val="FFFFFF"/>
                </a:solidFill>
              </a:rPr>
              <a:t> the effectiveness of the jury system in the criminal trial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36789"/>
            <a:ext cx="162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the syllabus: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-1" y="2001029"/>
            <a:ext cx="9144001" cy="353943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AU" sz="3200" b="1" u="sng" dirty="0" smtClean="0">
                <a:solidFill>
                  <a:srgbClr val="FF0000"/>
                </a:solidFill>
              </a:rPr>
              <a:t>PROBLEM 1</a:t>
            </a:r>
            <a:r>
              <a:rPr lang="en-AU" sz="3200" dirty="0" smtClean="0"/>
              <a:t>: Juries sometimes </a:t>
            </a:r>
            <a:r>
              <a:rPr lang="en-AU" sz="3200" b="1" u="sng" dirty="0" smtClean="0"/>
              <a:t>do their own investigating</a:t>
            </a:r>
            <a:r>
              <a:rPr lang="en-AU" sz="3200" dirty="0" smtClean="0"/>
              <a:t>. This causes </a:t>
            </a:r>
            <a:r>
              <a:rPr lang="en-AU" sz="3200" b="1" u="sng" dirty="0" smtClean="0">
                <a:solidFill>
                  <a:srgbClr val="FF0000"/>
                </a:solidFill>
              </a:rPr>
              <a:t>serious problems</a:t>
            </a:r>
            <a:r>
              <a:rPr lang="en-AU" sz="3200" dirty="0" smtClean="0"/>
              <a:t>:</a:t>
            </a:r>
          </a:p>
          <a:p>
            <a:endParaRPr lang="en-AU" sz="2400" dirty="0" smtClean="0"/>
          </a:p>
          <a:p>
            <a:r>
              <a:rPr lang="en-AU" sz="3200" dirty="0" smtClean="0"/>
              <a:t>If the </a:t>
            </a:r>
            <a:r>
              <a:rPr lang="en-AU" sz="3200" b="1" u="sng" dirty="0" smtClean="0"/>
              <a:t>judge finds out</a:t>
            </a:r>
            <a:r>
              <a:rPr lang="en-AU" sz="3200" dirty="0" smtClean="0"/>
              <a:t> that jurors did any of their own investigating, it will cause a </a:t>
            </a:r>
            <a:r>
              <a:rPr lang="en-AU" sz="3200" b="1" u="sng" dirty="0" smtClean="0">
                <a:solidFill>
                  <a:srgbClr val="FF0000"/>
                </a:solidFill>
              </a:rPr>
              <a:t>mistrial</a:t>
            </a:r>
            <a:r>
              <a:rPr lang="en-AU" sz="3200" dirty="0" smtClean="0"/>
              <a:t>.</a:t>
            </a:r>
            <a:endParaRPr lang="en-AU" sz="2400" dirty="0" smtClean="0"/>
          </a:p>
          <a:p>
            <a:pPr lvl="2"/>
            <a:r>
              <a:rPr lang="en-AU" sz="2400" i="1" dirty="0" smtClean="0"/>
              <a:t>e.g. In </a:t>
            </a:r>
            <a:r>
              <a:rPr lang="en-AU" sz="2400" i="1" dirty="0"/>
              <a:t>the first </a:t>
            </a:r>
            <a:r>
              <a:rPr lang="en-AU" sz="2400" b="1" i="1" u="sng" dirty="0">
                <a:solidFill>
                  <a:srgbClr val="0000FF"/>
                </a:solidFill>
              </a:rPr>
              <a:t>Bilal </a:t>
            </a:r>
            <a:r>
              <a:rPr lang="en-AU" sz="2400" b="1" i="1" u="sng" dirty="0" err="1">
                <a:solidFill>
                  <a:srgbClr val="0000FF"/>
                </a:solidFill>
              </a:rPr>
              <a:t>Skaf</a:t>
            </a:r>
            <a:r>
              <a:rPr lang="en-AU" sz="2400" i="1" dirty="0">
                <a:solidFill>
                  <a:srgbClr val="0000FF"/>
                </a:solidFill>
              </a:rPr>
              <a:t> </a:t>
            </a:r>
            <a:r>
              <a:rPr lang="en-AU" sz="2400" i="1" dirty="0"/>
              <a:t>case, they had to have a new trial because a couple of the jurors went out to the scene of the crime and </a:t>
            </a:r>
            <a:r>
              <a:rPr lang="en-AU" sz="2400" b="1" i="1" u="sng" dirty="0">
                <a:solidFill>
                  <a:srgbClr val="FF0000"/>
                </a:solidFill>
              </a:rPr>
              <a:t>investigated it for </a:t>
            </a:r>
            <a:r>
              <a:rPr lang="en-AU" sz="2400" b="1" i="1" u="sng" dirty="0" smtClean="0">
                <a:solidFill>
                  <a:srgbClr val="FF0000"/>
                </a:solidFill>
              </a:rPr>
              <a:t>themselves. </a:t>
            </a:r>
          </a:p>
        </p:txBody>
      </p:sp>
    </p:spTree>
    <p:extLst>
      <p:ext uri="{BB962C8B-B14F-4D97-AF65-F5344CB8AC3E}">
        <p14:creationId xmlns:p14="http://schemas.microsoft.com/office/powerpoint/2010/main" val="315402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36933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b="1" dirty="0" smtClean="0"/>
              <a:t>THE ROLE OF JURIES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-1" y="1539364"/>
            <a:ext cx="9144001" cy="461665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EVALUATE</a:t>
            </a:r>
            <a:r>
              <a:rPr lang="en-US" sz="2400" dirty="0" smtClean="0">
                <a:solidFill>
                  <a:srgbClr val="FFFFFF"/>
                </a:solidFill>
              </a:rPr>
              <a:t> the effectiveness of the jury system in the criminal trial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36789"/>
            <a:ext cx="162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the syllabus: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-1" y="2001029"/>
            <a:ext cx="9144001" cy="4770537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AU" sz="3200" b="1" u="sng" dirty="0">
                <a:solidFill>
                  <a:srgbClr val="FF0000"/>
                </a:solidFill>
              </a:rPr>
              <a:t>PROBLEM 1</a:t>
            </a:r>
            <a:r>
              <a:rPr lang="en-AU" sz="3200" dirty="0"/>
              <a:t>: Juries sometimes </a:t>
            </a:r>
            <a:r>
              <a:rPr lang="en-AU" sz="3200" b="1" u="sng" dirty="0"/>
              <a:t>do their own investigating</a:t>
            </a:r>
            <a:r>
              <a:rPr lang="en-AU" sz="3200" dirty="0"/>
              <a:t>. This causes </a:t>
            </a:r>
            <a:r>
              <a:rPr lang="en-AU" sz="3200" b="1" u="sng" dirty="0">
                <a:solidFill>
                  <a:srgbClr val="FF0000"/>
                </a:solidFill>
              </a:rPr>
              <a:t>serious problems</a:t>
            </a:r>
            <a:r>
              <a:rPr lang="en-AU" sz="3200" dirty="0"/>
              <a:t>:</a:t>
            </a:r>
          </a:p>
          <a:p>
            <a:endParaRPr lang="en-AU" sz="2400" dirty="0"/>
          </a:p>
          <a:p>
            <a:r>
              <a:rPr lang="en-AU" sz="2400" dirty="0" smtClean="0"/>
              <a:t>This is a difficult problem to fix.</a:t>
            </a:r>
          </a:p>
          <a:p>
            <a:endParaRPr lang="en-AU" sz="2400" dirty="0">
              <a:solidFill>
                <a:srgbClr val="000000"/>
              </a:solidFill>
            </a:endParaRPr>
          </a:p>
          <a:p>
            <a:r>
              <a:rPr lang="en-AU" sz="2400" b="1" i="1" u="sng" dirty="0" smtClean="0">
                <a:solidFill>
                  <a:srgbClr val="000000"/>
                </a:solidFill>
              </a:rPr>
              <a:t>Even when it’s a crime</a:t>
            </a:r>
            <a:r>
              <a:rPr lang="en-AU" sz="2400" dirty="0" smtClean="0">
                <a:solidFill>
                  <a:srgbClr val="000000"/>
                </a:solidFill>
              </a:rPr>
              <a:t>, jurors </a:t>
            </a:r>
            <a:r>
              <a:rPr lang="en-AU" sz="2400" b="1" u="sng" dirty="0" smtClean="0">
                <a:solidFill>
                  <a:srgbClr val="000000"/>
                </a:solidFill>
              </a:rPr>
              <a:t>STILL</a:t>
            </a:r>
            <a:r>
              <a:rPr lang="en-AU" sz="2400" dirty="0" smtClean="0">
                <a:solidFill>
                  <a:srgbClr val="000000"/>
                </a:solidFill>
              </a:rPr>
              <a:t> do their own research.</a:t>
            </a:r>
          </a:p>
          <a:p>
            <a:endParaRPr lang="en-AU" sz="2400" dirty="0" smtClean="0">
              <a:solidFill>
                <a:srgbClr val="000000"/>
              </a:solidFill>
            </a:endParaRPr>
          </a:p>
          <a:p>
            <a:r>
              <a:rPr lang="en-AU" sz="2400" dirty="0" smtClean="0">
                <a:solidFill>
                  <a:srgbClr val="000000"/>
                </a:solidFill>
              </a:rPr>
              <a:t>Jurors often research because </a:t>
            </a:r>
            <a:r>
              <a:rPr lang="en-AU" sz="2400" b="1" u="sng" dirty="0" smtClean="0">
                <a:solidFill>
                  <a:srgbClr val="000000"/>
                </a:solidFill>
              </a:rPr>
              <a:t>they’re too afraid to ask the judge questions</a:t>
            </a:r>
            <a:r>
              <a:rPr lang="en-AU" sz="2400" dirty="0">
                <a:solidFill>
                  <a:srgbClr val="000000"/>
                </a:solidFill>
              </a:rPr>
              <a:t> </a:t>
            </a:r>
            <a:r>
              <a:rPr lang="en-AU" sz="2400" dirty="0" smtClean="0">
                <a:solidFill>
                  <a:srgbClr val="000000"/>
                </a:solidFill>
              </a:rPr>
              <a:t>(e.g. “What do reasonable doubt mean?”, which is the question someone </a:t>
            </a:r>
            <a:r>
              <a:rPr lang="en-AU" sz="2400" dirty="0" err="1" smtClean="0">
                <a:solidFill>
                  <a:srgbClr val="000000"/>
                </a:solidFill>
              </a:rPr>
              <a:t>googled</a:t>
            </a:r>
            <a:r>
              <a:rPr lang="en-AU" sz="2400" dirty="0" smtClean="0">
                <a:solidFill>
                  <a:srgbClr val="000000"/>
                </a:solidFill>
              </a:rPr>
              <a:t> in Victoria and it caused a mistrial).</a:t>
            </a:r>
          </a:p>
          <a:p>
            <a:endParaRPr lang="en-AU" sz="2400" dirty="0" smtClean="0">
              <a:solidFill>
                <a:srgbClr val="000000"/>
              </a:solidFill>
            </a:endParaRPr>
          </a:p>
          <a:p>
            <a:pPr algn="r"/>
            <a:r>
              <a:rPr lang="en-AU" sz="2400" b="1" u="sng" dirty="0" smtClean="0">
                <a:solidFill>
                  <a:srgbClr val="0000FF"/>
                </a:solidFill>
              </a:rPr>
              <a:t>Jurors playing detective should not be a crime (SMH 2013)</a:t>
            </a:r>
            <a:endParaRPr lang="en-AU" sz="24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23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36933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b="1" dirty="0" smtClean="0"/>
              <a:t>THE ROLE OF JURIES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-1" y="1539364"/>
            <a:ext cx="9144001" cy="461665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EVALUATE</a:t>
            </a:r>
            <a:r>
              <a:rPr lang="en-US" sz="2400" dirty="0" smtClean="0">
                <a:solidFill>
                  <a:srgbClr val="FFFFFF"/>
                </a:solidFill>
              </a:rPr>
              <a:t> the effectiveness of the jury system in the criminal trial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36789"/>
            <a:ext cx="162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the syllabus: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-1" y="2001029"/>
            <a:ext cx="9144001" cy="2800767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AU" sz="3200" b="1" u="sng" dirty="0">
                <a:solidFill>
                  <a:srgbClr val="FF0000"/>
                </a:solidFill>
              </a:rPr>
              <a:t>PROBLEM </a:t>
            </a:r>
            <a:r>
              <a:rPr lang="en-AU" sz="3200" b="1" u="sng" dirty="0" smtClean="0">
                <a:solidFill>
                  <a:srgbClr val="FF0000"/>
                </a:solidFill>
              </a:rPr>
              <a:t>2</a:t>
            </a:r>
            <a:r>
              <a:rPr lang="en-AU" sz="3200" dirty="0" smtClean="0"/>
              <a:t>: </a:t>
            </a:r>
            <a:r>
              <a:rPr lang="en-AU" sz="3200" dirty="0"/>
              <a:t>Juries </a:t>
            </a:r>
            <a:r>
              <a:rPr lang="en-AU" sz="3200" b="1" u="sng" dirty="0" smtClean="0"/>
              <a:t>can’t be </a:t>
            </a:r>
            <a:r>
              <a:rPr lang="en-AU" sz="3200" b="1" i="1" u="sng" dirty="0" smtClean="0"/>
              <a:t>forced</a:t>
            </a:r>
            <a:r>
              <a:rPr lang="en-AU" sz="3200" b="1" u="sng" dirty="0" smtClean="0"/>
              <a:t> to listen</a:t>
            </a:r>
            <a:r>
              <a:rPr lang="en-AU" sz="3200" dirty="0" smtClean="0"/>
              <a:t>:</a:t>
            </a:r>
            <a:endParaRPr lang="en-AU" sz="3200" dirty="0"/>
          </a:p>
          <a:p>
            <a:endParaRPr lang="en-AU" sz="2400" dirty="0"/>
          </a:p>
          <a:p>
            <a:r>
              <a:rPr lang="en-AU" sz="2400" dirty="0"/>
              <a:t>A District Court judge has to discharge (sack) a jury in a major drug trial because the </a:t>
            </a:r>
            <a:r>
              <a:rPr lang="en-AU" sz="2400" b="1" u="sng" dirty="0">
                <a:solidFill>
                  <a:srgbClr val="FF0000"/>
                </a:solidFill>
              </a:rPr>
              <a:t>jurors were playing Sudoku</a:t>
            </a:r>
            <a:r>
              <a:rPr lang="en-AU" sz="2400" dirty="0"/>
              <a:t> for “more than half” the trial… The trial had cost over a million dollars and had seen 105 witnesses. Huge waste</a:t>
            </a:r>
            <a:r>
              <a:rPr lang="en-AU" sz="2400" dirty="0" smtClean="0"/>
              <a:t>.</a:t>
            </a:r>
          </a:p>
          <a:p>
            <a:pPr algn="r"/>
            <a:r>
              <a:rPr lang="en-AU" sz="2400" b="1" u="sng" dirty="0" smtClean="0">
                <a:solidFill>
                  <a:srgbClr val="0000FF"/>
                </a:solidFill>
              </a:rPr>
              <a:t>Drug Trial Abandoned after jurors play Sudoku (ABC 2008)</a:t>
            </a:r>
            <a:endParaRPr lang="en-AU" sz="24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03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36933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b="1" dirty="0" smtClean="0"/>
              <a:t>THE ROLE OF JURIES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-1" y="1539364"/>
            <a:ext cx="9144001" cy="461665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EVALUATE</a:t>
            </a:r>
            <a:r>
              <a:rPr lang="en-US" sz="2400" dirty="0" smtClean="0">
                <a:solidFill>
                  <a:srgbClr val="FFFFFF"/>
                </a:solidFill>
              </a:rPr>
              <a:t> the effectiveness of the jury system in the criminal trial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36789"/>
            <a:ext cx="162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the syllabus: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-1" y="2001029"/>
            <a:ext cx="9144001" cy="4647426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AU" sz="3200" b="1" u="sng" dirty="0">
                <a:solidFill>
                  <a:srgbClr val="FF0000"/>
                </a:solidFill>
              </a:rPr>
              <a:t>PROBLEM </a:t>
            </a:r>
            <a:r>
              <a:rPr lang="en-AU" sz="3200" b="1" u="sng" dirty="0" smtClean="0">
                <a:solidFill>
                  <a:srgbClr val="FF0000"/>
                </a:solidFill>
              </a:rPr>
              <a:t>2</a:t>
            </a:r>
            <a:r>
              <a:rPr lang="en-AU" sz="3200" dirty="0" smtClean="0"/>
              <a:t>: </a:t>
            </a:r>
            <a:r>
              <a:rPr lang="en-AU" sz="3200" dirty="0"/>
              <a:t>Juries </a:t>
            </a:r>
            <a:r>
              <a:rPr lang="en-AU" sz="3200" b="1" u="sng" dirty="0" smtClean="0"/>
              <a:t>can’t be </a:t>
            </a:r>
            <a:r>
              <a:rPr lang="en-AU" sz="3200" b="1" i="1" u="sng" dirty="0" smtClean="0"/>
              <a:t>forced</a:t>
            </a:r>
            <a:r>
              <a:rPr lang="en-AU" sz="3200" b="1" u="sng" dirty="0" smtClean="0"/>
              <a:t> to listen</a:t>
            </a:r>
            <a:r>
              <a:rPr lang="en-AU" sz="3200" dirty="0" smtClean="0"/>
              <a:t>:</a:t>
            </a:r>
            <a:endParaRPr lang="en-AU" sz="3200" dirty="0"/>
          </a:p>
          <a:p>
            <a:endParaRPr lang="en-AU" sz="2400" dirty="0"/>
          </a:p>
          <a:p>
            <a:r>
              <a:rPr lang="en-AU" sz="2400" dirty="0"/>
              <a:t>Some people used this as a reason to argue </a:t>
            </a:r>
            <a:r>
              <a:rPr lang="en-AU" sz="2400" b="1" i="1" u="sng" dirty="0"/>
              <a:t>against</a:t>
            </a:r>
            <a:r>
              <a:rPr lang="en-AU" sz="2400" dirty="0"/>
              <a:t> </a:t>
            </a:r>
            <a:r>
              <a:rPr lang="en-AU" sz="2400" dirty="0" smtClean="0"/>
              <a:t>using juries (we should just have judges). But </a:t>
            </a:r>
            <a:r>
              <a:rPr lang="en-AU" sz="2400" b="1" u="sng" dirty="0" smtClean="0">
                <a:solidFill>
                  <a:srgbClr val="FF0000"/>
                </a:solidFill>
              </a:rPr>
              <a:t>judges aren’t exactly perfect</a:t>
            </a:r>
            <a:r>
              <a:rPr lang="en-AU" sz="2400" dirty="0" smtClean="0"/>
              <a:t>.</a:t>
            </a:r>
          </a:p>
          <a:p>
            <a:endParaRPr lang="en-AU" sz="2400" dirty="0"/>
          </a:p>
          <a:p>
            <a:r>
              <a:rPr lang="en-AU" sz="2400" b="1" u="sng" dirty="0" err="1" smtClean="0">
                <a:solidFill>
                  <a:srgbClr val="0000FF"/>
                </a:solidFill>
              </a:rPr>
              <a:t>Cesan</a:t>
            </a:r>
            <a:r>
              <a:rPr lang="en-AU" sz="2400" b="1" u="sng" dirty="0" smtClean="0">
                <a:solidFill>
                  <a:srgbClr val="0000FF"/>
                </a:solidFill>
              </a:rPr>
              <a:t> (</a:t>
            </a:r>
            <a:r>
              <a:rPr lang="en-AU" sz="2400" b="1" u="sng" dirty="0">
                <a:solidFill>
                  <a:srgbClr val="0000FF"/>
                </a:solidFill>
              </a:rPr>
              <a:t>2007</a:t>
            </a:r>
            <a:r>
              <a:rPr lang="en-AU" sz="2400" b="1" u="sng" dirty="0" smtClean="0">
                <a:solidFill>
                  <a:srgbClr val="0000FF"/>
                </a:solidFill>
              </a:rPr>
              <a:t>)</a:t>
            </a:r>
            <a:r>
              <a:rPr lang="en-AU" sz="2400" dirty="0" smtClean="0"/>
              <a:t>: A </a:t>
            </a:r>
            <a:r>
              <a:rPr lang="en-AU" sz="2400" b="1" u="sng" dirty="0" smtClean="0">
                <a:solidFill>
                  <a:srgbClr val="FF0000"/>
                </a:solidFill>
              </a:rPr>
              <a:t>judge</a:t>
            </a:r>
            <a:r>
              <a:rPr lang="en-AU" sz="2400" b="1" dirty="0" smtClean="0">
                <a:solidFill>
                  <a:srgbClr val="FF0000"/>
                </a:solidFill>
              </a:rPr>
              <a:t> </a:t>
            </a:r>
            <a:r>
              <a:rPr lang="en-AU" sz="2400" b="1" i="1" u="sng" dirty="0" smtClean="0">
                <a:solidFill>
                  <a:srgbClr val="FF0000"/>
                </a:solidFill>
              </a:rPr>
              <a:t>fell asleep</a:t>
            </a:r>
            <a:r>
              <a:rPr lang="en-AU" sz="2400" b="1" dirty="0" smtClean="0"/>
              <a:t> </a:t>
            </a:r>
            <a:r>
              <a:rPr lang="en-AU" sz="2400" dirty="0"/>
              <a:t>for long periods during a </a:t>
            </a:r>
            <a:r>
              <a:rPr lang="en-AU" sz="2400" dirty="0" smtClean="0"/>
              <a:t>trial.</a:t>
            </a:r>
          </a:p>
          <a:p>
            <a:endParaRPr lang="en-AU" sz="2400" dirty="0"/>
          </a:p>
          <a:p>
            <a:r>
              <a:rPr lang="en-AU" sz="2400" dirty="0" smtClean="0"/>
              <a:t>The defendant appealed, but the appeals judge said that the first judge </a:t>
            </a:r>
            <a:r>
              <a:rPr lang="en-AU" sz="2400" b="1" i="1" u="sng" dirty="0" smtClean="0">
                <a:solidFill>
                  <a:srgbClr val="FF0000"/>
                </a:solidFill>
              </a:rPr>
              <a:t>falling asleep</a:t>
            </a:r>
            <a:r>
              <a:rPr lang="en-AU" sz="2400" dirty="0" smtClean="0">
                <a:solidFill>
                  <a:srgbClr val="FF0000"/>
                </a:solidFill>
              </a:rPr>
              <a:t> </a:t>
            </a:r>
            <a:r>
              <a:rPr lang="en-AU" sz="2400" b="1" u="sng" dirty="0">
                <a:solidFill>
                  <a:srgbClr val="FF0000"/>
                </a:solidFill>
              </a:rPr>
              <a:t>is NOT a reason by itself to cause a mistrial</a:t>
            </a:r>
            <a:r>
              <a:rPr lang="en-AU" sz="2400" b="1" dirty="0"/>
              <a:t> (even though it IS against </a:t>
            </a:r>
            <a:r>
              <a:rPr lang="en-AU" sz="2400" b="1" u="sng" dirty="0">
                <a:solidFill>
                  <a:srgbClr val="0000FF"/>
                </a:solidFill>
              </a:rPr>
              <a:t>section 80</a:t>
            </a:r>
            <a:r>
              <a:rPr lang="en-AU" sz="2400" b="1" dirty="0"/>
              <a:t> of the </a:t>
            </a:r>
            <a:r>
              <a:rPr lang="en-AU" sz="2400" b="1" u="sng" dirty="0">
                <a:solidFill>
                  <a:srgbClr val="0000FF"/>
                </a:solidFill>
              </a:rPr>
              <a:t>CONSTITUTION</a:t>
            </a:r>
            <a:r>
              <a:rPr lang="en-AU" sz="2400" b="1" dirty="0"/>
              <a:t>!!!)</a:t>
            </a:r>
            <a:r>
              <a:rPr lang="en-AU" sz="2400" dirty="0"/>
              <a:t>.</a:t>
            </a:r>
          </a:p>
          <a:p>
            <a:endParaRPr lang="en-AU" sz="2400" dirty="0"/>
          </a:p>
          <a:p>
            <a:r>
              <a:rPr lang="en-AU" sz="2400" dirty="0"/>
              <a:t>SO </a:t>
            </a:r>
            <a:r>
              <a:rPr lang="en-AU" sz="2400" dirty="0">
                <a:sym typeface="Wingdings"/>
              </a:rPr>
              <a:t></a:t>
            </a:r>
            <a:r>
              <a:rPr lang="en-AU" sz="2400" dirty="0"/>
              <a:t> Sleeping judge – fine. Sudoku-playing jury – BAD.</a:t>
            </a:r>
          </a:p>
        </p:txBody>
      </p:sp>
    </p:spTree>
    <p:extLst>
      <p:ext uri="{BB962C8B-B14F-4D97-AF65-F5344CB8AC3E}">
        <p14:creationId xmlns:p14="http://schemas.microsoft.com/office/powerpoint/2010/main" val="39121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36933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b="1" dirty="0" smtClean="0"/>
              <a:t>THE ROLE OF JURIES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-1" y="1539364"/>
            <a:ext cx="9144001" cy="461665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EVALUATE</a:t>
            </a:r>
            <a:r>
              <a:rPr lang="en-US" sz="2400" dirty="0" smtClean="0">
                <a:solidFill>
                  <a:srgbClr val="FFFFFF"/>
                </a:solidFill>
              </a:rPr>
              <a:t> the effectiveness of the jury system in the criminal trial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36789"/>
            <a:ext cx="162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the syllabus: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-1" y="2001029"/>
            <a:ext cx="9144001" cy="4893647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AU" sz="3200" b="1" u="sng" dirty="0">
                <a:solidFill>
                  <a:srgbClr val="FF0000"/>
                </a:solidFill>
              </a:rPr>
              <a:t>PROBLEM </a:t>
            </a:r>
            <a:r>
              <a:rPr lang="en-AU" sz="3200" b="1" u="sng" dirty="0" smtClean="0">
                <a:solidFill>
                  <a:srgbClr val="FF0000"/>
                </a:solidFill>
              </a:rPr>
              <a:t>3</a:t>
            </a:r>
            <a:r>
              <a:rPr lang="en-AU" sz="3200" dirty="0" smtClean="0"/>
              <a:t>: </a:t>
            </a:r>
            <a:r>
              <a:rPr lang="en-AU" sz="3200" dirty="0"/>
              <a:t>Juries </a:t>
            </a:r>
            <a:r>
              <a:rPr lang="en-AU" sz="3200" b="1" u="sng" dirty="0" smtClean="0"/>
              <a:t>don’t always understand the judge’s instructions</a:t>
            </a:r>
            <a:r>
              <a:rPr lang="en-AU" sz="3200" dirty="0" smtClean="0"/>
              <a:t>:</a:t>
            </a:r>
            <a:endParaRPr lang="en-AU" sz="3200" dirty="0"/>
          </a:p>
          <a:p>
            <a:endParaRPr lang="en-AU" sz="2400" dirty="0"/>
          </a:p>
          <a:p>
            <a:r>
              <a:rPr lang="en-AU" sz="3200" dirty="0" smtClean="0"/>
              <a:t>At </a:t>
            </a:r>
            <a:r>
              <a:rPr lang="en-AU" sz="3200" dirty="0"/>
              <a:t>the </a:t>
            </a:r>
            <a:r>
              <a:rPr lang="en-AU" sz="3200" b="1" u="sng" dirty="0"/>
              <a:t>end of a trial</a:t>
            </a:r>
            <a:r>
              <a:rPr lang="en-AU" sz="3200" dirty="0"/>
              <a:t> (where there is a jury), the </a:t>
            </a:r>
            <a:r>
              <a:rPr lang="en-AU" sz="3200" b="1" u="sng" dirty="0"/>
              <a:t>JUDGE</a:t>
            </a:r>
            <a:r>
              <a:rPr lang="en-AU" sz="3200" dirty="0"/>
              <a:t> </a:t>
            </a:r>
            <a:r>
              <a:rPr lang="en-AU" sz="3200" b="1" u="sng" dirty="0"/>
              <a:t>SUMS UP</a:t>
            </a:r>
            <a:r>
              <a:rPr lang="en-AU" sz="3200" dirty="0"/>
              <a:t> the facts of the case </a:t>
            </a:r>
            <a:r>
              <a:rPr lang="en-AU" sz="3200" b="1" u="sng" dirty="0"/>
              <a:t>AND</a:t>
            </a:r>
            <a:r>
              <a:rPr lang="en-AU" sz="3200" b="1" dirty="0"/>
              <a:t> </a:t>
            </a:r>
            <a:r>
              <a:rPr lang="en-AU" sz="3200" dirty="0"/>
              <a:t>gives the </a:t>
            </a:r>
            <a:r>
              <a:rPr lang="en-AU" sz="3200" b="1" u="sng" dirty="0"/>
              <a:t>jurors</a:t>
            </a:r>
            <a:r>
              <a:rPr lang="en-AU" sz="3200" b="1" dirty="0"/>
              <a:t> </a:t>
            </a:r>
            <a:r>
              <a:rPr lang="en-AU" sz="3200" dirty="0"/>
              <a:t>some </a:t>
            </a:r>
            <a:r>
              <a:rPr lang="en-AU" sz="3200" b="1" u="sng" dirty="0" smtClean="0"/>
              <a:t>INSTRUCTIONS</a:t>
            </a:r>
            <a:r>
              <a:rPr lang="en-AU" sz="3200" dirty="0" smtClean="0"/>
              <a:t>.</a:t>
            </a:r>
            <a:endParaRPr lang="en-AU" sz="3200" dirty="0"/>
          </a:p>
          <a:p>
            <a:endParaRPr lang="en-AU" sz="3200" b="1" dirty="0"/>
          </a:p>
          <a:p>
            <a:pPr lvl="1"/>
            <a:r>
              <a:rPr lang="en-AU" sz="3200" i="1" dirty="0"/>
              <a:t>e.g. “If you have any reasonable doubt that the defendant committed this crime, you must find him not guilty” </a:t>
            </a:r>
            <a:endParaRPr lang="en-AU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2303497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36933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b="1" dirty="0" smtClean="0"/>
              <a:t>THE ROLE OF JURIES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-1" y="1539364"/>
            <a:ext cx="9144001" cy="461665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EVALUATE</a:t>
            </a:r>
            <a:r>
              <a:rPr lang="en-US" sz="2400" dirty="0" smtClean="0">
                <a:solidFill>
                  <a:srgbClr val="FFFFFF"/>
                </a:solidFill>
              </a:rPr>
              <a:t> the effectiveness of the jury system in the criminal trial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36789"/>
            <a:ext cx="162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the syllabus: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-1" y="2001029"/>
            <a:ext cx="9144001" cy="4770537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AU" sz="3200" b="1" u="sng" dirty="0">
                <a:solidFill>
                  <a:srgbClr val="FF0000"/>
                </a:solidFill>
              </a:rPr>
              <a:t>PROBLEM </a:t>
            </a:r>
            <a:r>
              <a:rPr lang="en-AU" sz="3200" b="1" u="sng" dirty="0" smtClean="0">
                <a:solidFill>
                  <a:srgbClr val="FF0000"/>
                </a:solidFill>
              </a:rPr>
              <a:t>3</a:t>
            </a:r>
            <a:r>
              <a:rPr lang="en-AU" sz="3200" dirty="0" smtClean="0"/>
              <a:t>: </a:t>
            </a:r>
            <a:r>
              <a:rPr lang="en-AU" sz="3200" dirty="0"/>
              <a:t>Juries </a:t>
            </a:r>
            <a:r>
              <a:rPr lang="en-AU" sz="3200" b="1" u="sng" dirty="0" smtClean="0"/>
              <a:t>don’t always understand the judge’s instructions</a:t>
            </a:r>
            <a:r>
              <a:rPr lang="en-AU" sz="3200" dirty="0" smtClean="0"/>
              <a:t>:</a:t>
            </a:r>
            <a:endParaRPr lang="en-AU" sz="3200" dirty="0"/>
          </a:p>
          <a:p>
            <a:endParaRPr lang="en-AU" sz="2400" dirty="0"/>
          </a:p>
          <a:p>
            <a:r>
              <a:rPr lang="en-AU" sz="2400" b="1" u="sng" dirty="0" smtClean="0">
                <a:solidFill>
                  <a:srgbClr val="0000FF"/>
                </a:solidFill>
              </a:rPr>
              <a:t>BOCSAR (</a:t>
            </a:r>
            <a:r>
              <a:rPr lang="en-AU" sz="2400" b="1" u="sng" dirty="0">
                <a:solidFill>
                  <a:srgbClr val="0000FF"/>
                </a:solidFill>
              </a:rPr>
              <a:t>2008)</a:t>
            </a:r>
            <a:r>
              <a:rPr lang="en-AU" sz="2400" dirty="0"/>
              <a:t> found that </a:t>
            </a:r>
            <a:r>
              <a:rPr lang="en-AU" sz="2400" b="1" u="sng" dirty="0" smtClean="0">
                <a:solidFill>
                  <a:srgbClr val="FF0000"/>
                </a:solidFill>
              </a:rPr>
              <a:t>only </a:t>
            </a:r>
            <a:r>
              <a:rPr lang="en-AU" sz="2400" b="1" u="sng" dirty="0">
                <a:solidFill>
                  <a:srgbClr val="FF0000"/>
                </a:solidFill>
              </a:rPr>
              <a:t>67% of jurors </a:t>
            </a:r>
            <a:r>
              <a:rPr lang="en-AU" sz="2400" b="1" u="sng" dirty="0" smtClean="0">
                <a:solidFill>
                  <a:srgbClr val="FF0000"/>
                </a:solidFill>
              </a:rPr>
              <a:t>said that they understood </a:t>
            </a:r>
            <a:r>
              <a:rPr lang="en-AU" sz="2400" b="1" i="1" u="sng" dirty="0">
                <a:solidFill>
                  <a:srgbClr val="FF0000"/>
                </a:solidFill>
              </a:rPr>
              <a:t>everything</a:t>
            </a:r>
            <a:r>
              <a:rPr lang="en-AU" sz="2400" b="1" u="sng" dirty="0">
                <a:solidFill>
                  <a:srgbClr val="FF0000"/>
                </a:solidFill>
              </a:rPr>
              <a:t> the judge </a:t>
            </a:r>
            <a:r>
              <a:rPr lang="en-AU" sz="2400" b="1" u="sng" dirty="0" smtClean="0">
                <a:solidFill>
                  <a:srgbClr val="FF0000"/>
                </a:solidFill>
              </a:rPr>
              <a:t>said.</a:t>
            </a:r>
            <a:endParaRPr lang="en-AU" sz="2400" dirty="0"/>
          </a:p>
          <a:p>
            <a:endParaRPr lang="en-AU" sz="2400" dirty="0" smtClean="0"/>
          </a:p>
          <a:p>
            <a:r>
              <a:rPr lang="en-AU" sz="2400" dirty="0" smtClean="0"/>
              <a:t>AND some of them were </a:t>
            </a:r>
            <a:r>
              <a:rPr lang="en-AU" sz="2400" b="1" i="1" u="sng" dirty="0" smtClean="0">
                <a:solidFill>
                  <a:srgbClr val="FF0000"/>
                </a:solidFill>
              </a:rPr>
              <a:t>probably lying</a:t>
            </a:r>
            <a:r>
              <a:rPr lang="en-AU" sz="2400" dirty="0" smtClean="0"/>
              <a:t> to the researchers.</a:t>
            </a:r>
          </a:p>
          <a:p>
            <a:endParaRPr lang="en-AU" sz="2400" dirty="0"/>
          </a:p>
          <a:p>
            <a:r>
              <a:rPr lang="en-AU" sz="2400" dirty="0" smtClean="0"/>
              <a:t>When researchers have actually ASKED jurors questions, it turns </a:t>
            </a:r>
            <a:r>
              <a:rPr lang="en-AU" sz="2400" dirty="0"/>
              <a:t>out that </a:t>
            </a:r>
            <a:r>
              <a:rPr lang="en-AU" sz="2400" b="1" u="sng" dirty="0">
                <a:solidFill>
                  <a:srgbClr val="FF0000"/>
                </a:solidFill>
              </a:rPr>
              <a:t>only 55% of jurors </a:t>
            </a:r>
            <a:r>
              <a:rPr lang="en-AU" sz="2400" b="1" i="1" u="sng" dirty="0" smtClean="0">
                <a:solidFill>
                  <a:srgbClr val="FF0000"/>
                </a:solidFill>
              </a:rPr>
              <a:t>even understand </a:t>
            </a:r>
            <a:r>
              <a:rPr lang="en-AU" sz="2400" b="1" u="sng" dirty="0">
                <a:solidFill>
                  <a:srgbClr val="FF0000"/>
                </a:solidFill>
              </a:rPr>
              <a:t>the </a:t>
            </a:r>
            <a:r>
              <a:rPr lang="en-AU" sz="2400" b="1" u="sng" dirty="0" smtClean="0">
                <a:solidFill>
                  <a:srgbClr val="FF0000"/>
                </a:solidFill>
              </a:rPr>
              <a:t>what ‘beyond </a:t>
            </a:r>
            <a:r>
              <a:rPr lang="en-AU" sz="2400" b="1" u="sng" dirty="0">
                <a:solidFill>
                  <a:srgbClr val="FF0000"/>
                </a:solidFill>
              </a:rPr>
              <a:t>a reasonable doubt</a:t>
            </a:r>
            <a:r>
              <a:rPr lang="en-AU" sz="2400" b="1" u="sng" dirty="0" smtClean="0">
                <a:solidFill>
                  <a:srgbClr val="FF0000"/>
                </a:solidFill>
              </a:rPr>
              <a:t>’ means</a:t>
            </a:r>
            <a:r>
              <a:rPr lang="en-AU" sz="2400" dirty="0" smtClean="0"/>
              <a:t>!</a:t>
            </a:r>
            <a:r>
              <a:rPr lang="en-AU" sz="2400" dirty="0"/>
              <a:t>!</a:t>
            </a:r>
            <a:r>
              <a:rPr lang="en-AU" sz="2400" dirty="0" smtClean="0"/>
              <a:t>! That’s the MOST BASIC THING they need to understand to do their job!!!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3660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36933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b="1" dirty="0" smtClean="0"/>
              <a:t>THE ROLE OF JURIES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-1" y="1539364"/>
            <a:ext cx="9144001" cy="461665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EVALUATE</a:t>
            </a:r>
            <a:r>
              <a:rPr lang="en-US" sz="2400" dirty="0" smtClean="0">
                <a:solidFill>
                  <a:srgbClr val="FFFFFF"/>
                </a:solidFill>
              </a:rPr>
              <a:t> the effectiveness of the jury system in the criminal trial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36789"/>
            <a:ext cx="162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the syllabus: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-1" y="2001029"/>
            <a:ext cx="9144001" cy="4770537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AU" sz="3200" b="1" u="sng" dirty="0">
                <a:solidFill>
                  <a:srgbClr val="FF0000"/>
                </a:solidFill>
              </a:rPr>
              <a:t>PROBLEM </a:t>
            </a:r>
            <a:r>
              <a:rPr lang="en-AU" sz="3200" b="1" u="sng" dirty="0" smtClean="0">
                <a:solidFill>
                  <a:srgbClr val="FF0000"/>
                </a:solidFill>
              </a:rPr>
              <a:t>3</a:t>
            </a:r>
            <a:r>
              <a:rPr lang="en-AU" sz="3200" dirty="0" smtClean="0"/>
              <a:t>: </a:t>
            </a:r>
            <a:r>
              <a:rPr lang="en-AU" sz="3200" dirty="0"/>
              <a:t>Juries </a:t>
            </a:r>
            <a:r>
              <a:rPr lang="en-AU" sz="3200" b="1" u="sng" dirty="0" smtClean="0"/>
              <a:t>don’t always understand the judge’s instructions</a:t>
            </a:r>
            <a:r>
              <a:rPr lang="en-AU" sz="3200" dirty="0" smtClean="0"/>
              <a:t>:</a:t>
            </a:r>
            <a:endParaRPr lang="en-AU" sz="2400" dirty="0" smtClean="0"/>
          </a:p>
          <a:p>
            <a:r>
              <a:rPr lang="en-AU" sz="2400" dirty="0" smtClean="0"/>
              <a:t>This issue was so bad that the </a:t>
            </a:r>
            <a:r>
              <a:rPr lang="en-AU" sz="2400" b="1" u="sng" dirty="0" smtClean="0">
                <a:solidFill>
                  <a:srgbClr val="0000FF"/>
                </a:solidFill>
              </a:rPr>
              <a:t>NSW Law Reform</a:t>
            </a:r>
          </a:p>
          <a:p>
            <a:r>
              <a:rPr lang="en-AU" sz="2400" b="1" u="sng" dirty="0" smtClean="0">
                <a:solidFill>
                  <a:srgbClr val="0000FF"/>
                </a:solidFill>
              </a:rPr>
              <a:t>Commission</a:t>
            </a:r>
            <a:r>
              <a:rPr lang="en-AU" sz="2400" dirty="0" smtClean="0"/>
              <a:t> was asked to look at ways of fixing it.</a:t>
            </a:r>
            <a:endParaRPr lang="en-AU" sz="2400" dirty="0"/>
          </a:p>
          <a:p>
            <a:endParaRPr lang="en-AU" sz="2400" dirty="0"/>
          </a:p>
          <a:p>
            <a:r>
              <a:rPr lang="en-AU" sz="2400" dirty="0" smtClean="0"/>
              <a:t>They recommended that in summing up, judges:</a:t>
            </a:r>
            <a:endParaRPr lang="en-AU" sz="2400" dirty="0"/>
          </a:p>
          <a:p>
            <a:pPr marL="342900" indent="-342900">
              <a:buFontTx/>
              <a:buChar char="-"/>
            </a:pPr>
            <a:r>
              <a:rPr lang="en-AU" sz="2400" dirty="0" smtClean="0"/>
              <a:t>Should </a:t>
            </a:r>
            <a:r>
              <a:rPr lang="en-AU" sz="2400" b="1" u="sng" dirty="0" smtClean="0">
                <a:solidFill>
                  <a:srgbClr val="008000"/>
                </a:solidFill>
              </a:rPr>
              <a:t>explain things more clearly</a:t>
            </a:r>
          </a:p>
          <a:p>
            <a:pPr marL="342900" indent="-342900">
              <a:buFontTx/>
              <a:buChar char="-"/>
            </a:pPr>
            <a:r>
              <a:rPr lang="en-AU" sz="2400" dirty="0" smtClean="0"/>
              <a:t>Use </a:t>
            </a:r>
            <a:r>
              <a:rPr lang="en-AU" sz="2400" b="1" u="sng" dirty="0" smtClean="0">
                <a:solidFill>
                  <a:srgbClr val="008000"/>
                </a:solidFill>
              </a:rPr>
              <a:t>visual aids</a:t>
            </a:r>
            <a:r>
              <a:rPr lang="en-AU" sz="2400" dirty="0" smtClean="0">
                <a:solidFill>
                  <a:srgbClr val="008000"/>
                </a:solidFill>
              </a:rPr>
              <a:t> </a:t>
            </a:r>
            <a:r>
              <a:rPr lang="en-AU" sz="2400" dirty="0" smtClean="0"/>
              <a:t>(like PowerPoint presentations)</a:t>
            </a:r>
          </a:p>
          <a:p>
            <a:pPr marL="342900" indent="-342900">
              <a:buFontTx/>
              <a:buChar char="-"/>
            </a:pPr>
            <a:r>
              <a:rPr lang="en-AU" sz="2400" dirty="0" smtClean="0"/>
              <a:t>Use </a:t>
            </a:r>
            <a:r>
              <a:rPr lang="en-AU" sz="2400" b="1" u="sng" dirty="0" smtClean="0">
                <a:solidFill>
                  <a:srgbClr val="008000"/>
                </a:solidFill>
              </a:rPr>
              <a:t>flowcharts</a:t>
            </a:r>
            <a:r>
              <a:rPr lang="en-AU" sz="2400" dirty="0" smtClean="0"/>
              <a:t> (to help decision-making)</a:t>
            </a:r>
          </a:p>
          <a:p>
            <a:endParaRPr lang="en-AU" sz="2400" dirty="0"/>
          </a:p>
          <a:p>
            <a:r>
              <a:rPr lang="en-AU" sz="2400" dirty="0" smtClean="0"/>
              <a:t>Judges should also </a:t>
            </a:r>
            <a:r>
              <a:rPr lang="en-AU" sz="2400" b="1" i="1" u="sng" dirty="0" smtClean="0">
                <a:solidFill>
                  <a:srgbClr val="008000"/>
                </a:solidFill>
              </a:rPr>
              <a:t>encourage questions from jurors</a:t>
            </a:r>
          </a:p>
          <a:p>
            <a:r>
              <a:rPr lang="en-AU" sz="2400" dirty="0" smtClean="0"/>
              <a:t>(even throughout the trial!). 			    </a:t>
            </a:r>
            <a:r>
              <a:rPr lang="en-AU" b="1" u="sng" dirty="0" smtClean="0">
                <a:solidFill>
                  <a:srgbClr val="0000FF"/>
                </a:solidFill>
              </a:rPr>
              <a:t>Jury Directions, NSWLRC Report 136 (2012)</a:t>
            </a:r>
            <a:endParaRPr lang="en-AU" b="1" u="sng" dirty="0">
              <a:solidFill>
                <a:srgbClr val="0000FF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224" y="2852936"/>
            <a:ext cx="2516506" cy="350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42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2057400" cy="36933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b="1" dirty="0" smtClean="0"/>
              <a:t>THE ROLE OF JURIES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-1" y="1539364"/>
            <a:ext cx="9144001" cy="461665"/>
          </a:xfrm>
          <a:prstGeom prst="rect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>
                <a:solidFill>
                  <a:srgbClr val="FFFFFF"/>
                </a:solidFill>
              </a:rPr>
              <a:t>EVALUATE</a:t>
            </a:r>
            <a:r>
              <a:rPr lang="en-US" sz="2400" dirty="0" smtClean="0">
                <a:solidFill>
                  <a:srgbClr val="FFFFFF"/>
                </a:solidFill>
              </a:rPr>
              <a:t> the effectiveness of the jury system in the criminal trial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136789"/>
            <a:ext cx="162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 the syllabus: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-1" y="2001029"/>
            <a:ext cx="9144001" cy="4278094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r>
              <a:rPr lang="en-AU" sz="3200" b="1" u="sng" dirty="0">
                <a:solidFill>
                  <a:srgbClr val="FF0000"/>
                </a:solidFill>
              </a:rPr>
              <a:t>PROBLEM </a:t>
            </a:r>
            <a:r>
              <a:rPr lang="en-AU" sz="3200" b="1" u="sng" dirty="0" smtClean="0">
                <a:solidFill>
                  <a:srgbClr val="FF0000"/>
                </a:solidFill>
              </a:rPr>
              <a:t>4</a:t>
            </a:r>
            <a:r>
              <a:rPr lang="en-AU" sz="3200" dirty="0" smtClean="0"/>
              <a:t>: </a:t>
            </a:r>
            <a:r>
              <a:rPr lang="en-AU" sz="3200" b="1" u="sng" dirty="0" smtClean="0"/>
              <a:t>Social media</a:t>
            </a:r>
            <a:r>
              <a:rPr lang="en-AU" sz="3200" dirty="0" smtClean="0"/>
              <a:t> makes jury trials difficult:</a:t>
            </a:r>
            <a:endParaRPr lang="en-AU" sz="3200" dirty="0"/>
          </a:p>
          <a:p>
            <a:endParaRPr lang="en-AU" sz="2400" dirty="0"/>
          </a:p>
          <a:p>
            <a:r>
              <a:rPr lang="en-US" sz="2400" dirty="0"/>
              <a:t>Because social media has allowed anyone to publish comments about the defendant, </a:t>
            </a:r>
            <a:r>
              <a:rPr lang="en-US" sz="2400" b="1" u="sng" dirty="0">
                <a:solidFill>
                  <a:srgbClr val="FF0000"/>
                </a:solidFill>
              </a:rPr>
              <a:t>the defendant might be able to argue that he can't get a fair trial</a:t>
            </a:r>
            <a:r>
              <a:rPr lang="en-US" sz="2400" dirty="0"/>
              <a:t> (because the jurors will already have read things that would not be allowed in evidence in the actual trial).</a:t>
            </a:r>
          </a:p>
          <a:p>
            <a:endParaRPr lang="en-US" sz="2400" dirty="0"/>
          </a:p>
          <a:p>
            <a:r>
              <a:rPr lang="en-US" sz="2400" dirty="0"/>
              <a:t>This was a big worry in the </a:t>
            </a:r>
            <a:r>
              <a:rPr lang="en-US" sz="2400" b="1" u="sng" dirty="0">
                <a:solidFill>
                  <a:srgbClr val="0000FF"/>
                </a:solidFill>
              </a:rPr>
              <a:t>Jill Meagher case</a:t>
            </a:r>
            <a:r>
              <a:rPr lang="en-US" sz="2400" dirty="0"/>
              <a:t> in Victoria. As soon as the name of the defendant came out, people started commenting on </a:t>
            </a:r>
            <a:r>
              <a:rPr lang="en-US" sz="2400" b="1" u="sng" dirty="0">
                <a:solidFill>
                  <a:srgbClr val="0000FF"/>
                </a:solidFill>
              </a:rPr>
              <a:t>Facebook</a:t>
            </a:r>
            <a:r>
              <a:rPr lang="en-US" sz="2400" dirty="0"/>
              <a:t>. The Victorian Police warned people about the dangers of this (because the defendant could say that the jury is already </a:t>
            </a:r>
            <a:r>
              <a:rPr lang="en-US" sz="2400" dirty="0" smtClean="0"/>
              <a:t>biased)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0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5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8&quot;/&gt;&lt;property id=&quot;20307&quot; value=&quot;264&quot;/&gt;&lt;/object&gt;&lt;object type=&quot;3&quot; unique_id=&quot;10011&quot;&gt;&lt;property id=&quot;20148&quot; value=&quot;5&quot;/&gt;&lt;property id=&quot;20300&quot; value=&quot;Slide 9&quot;/&gt;&lt;property id=&quot;20307&quot; value=&quot;265&quot;/&gt;&lt;/object&gt;&lt;object type=&quot;3&quot; unique_id=&quot;10012&quot;&gt;&lt;property id=&quot;20148&quot; value=&quot;5&quot;/&gt;&lt;property id=&quot;20300&quot; value=&quot;Slide 10&quot;/&gt;&lt;property id=&quot;20307&quot; value=&quot;266&quot;/&gt;&lt;/object&gt;&lt;object type=&quot;3&quot; unique_id=&quot;10013&quot;&gt;&lt;property id=&quot;20148&quot; value=&quot;5&quot;/&gt;&lt;property id=&quot;20300&quot; value=&quot;Slide 11&quot;/&gt;&lt;property id=&quot;20307&quot; value=&quot;267&quot;/&gt;&lt;/object&gt;&lt;object type=&quot;3&quot; unique_id=&quot;10014&quot;&gt;&lt;property id=&quot;20148&quot; value=&quot;5&quot;/&gt;&lt;property id=&quot;20300&quot; value=&quot;Slide 12&quot;/&gt;&lt;property id=&quot;20307&quot; value=&quot;268&quot;/&gt;&lt;/object&gt;&lt;object type=&quot;3&quot; unique_id=&quot;10015&quot;&gt;&lt;property id=&quot;20148&quot; value=&quot;5&quot;/&gt;&lt;property id=&quot;20300&quot; value=&quot;Slide 13&quot;/&gt;&lt;property id=&quot;20307&quot; value=&quot;269&quot;/&gt;&lt;/object&gt;&lt;object type=&quot;3&quot; unique_id=&quot;10061&quot;&gt;&lt;property id=&quot;20148&quot; value=&quot;5&quot;/&gt;&lt;property id=&quot;20300&quot; value=&quot;Slide 14 - &amp;quot;Questions&amp;quot;&quot;/&gt;&lt;property id=&quot;20307&quot; value=&quot;271&quot;/&gt;&lt;/object&gt;&lt;/object&gt;&lt;object type=&quot;8&quot; unique_id=&quot;1003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1523</Words>
  <Application>Microsoft Macintosh PowerPoint</Application>
  <PresentationFormat>On-screen Show (4:3)</PresentationFormat>
  <Paragraphs>143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</vt:vector>
  </TitlesOfParts>
  <Company>CEOP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Catholic Education Office Parramatta</dc:creator>
  <cp:lastModifiedBy>Kim Aziz</cp:lastModifiedBy>
  <cp:revision>7</cp:revision>
  <dcterms:created xsi:type="dcterms:W3CDTF">2013-05-18T01:55:39Z</dcterms:created>
  <dcterms:modified xsi:type="dcterms:W3CDTF">2017-08-15T12:24:07Z</dcterms:modified>
</cp:coreProperties>
</file>