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305D0-4AE8-494D-A4E6-83E98E9D212B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3A065AA-DD96-4F1D-9393-D578F08B87A5}">
      <dgm:prSet phldrT="[Text]"/>
      <dgm:spPr>
        <a:solidFill>
          <a:srgbClr val="00009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 b="1"/>
            <a:t>Transnational Crimes</a:t>
          </a:r>
        </a:p>
      </dgm:t>
    </dgm:pt>
    <dgm:pt modelId="{FCB4A15D-99CD-4C22-94A9-C8F1D97A9563}" type="parTrans" cxnId="{922EB721-88FB-4744-8F64-C7552263338E}">
      <dgm:prSet/>
      <dgm:spPr/>
      <dgm:t>
        <a:bodyPr/>
        <a:lstStyle/>
        <a:p>
          <a:endParaRPr lang="en-AU"/>
        </a:p>
      </dgm:t>
    </dgm:pt>
    <dgm:pt modelId="{03951D3D-34A7-4F6D-9AC1-C283B478FCDA}" type="sibTrans" cxnId="{922EB721-88FB-4744-8F64-C7552263338E}">
      <dgm:prSet/>
      <dgm:spPr/>
      <dgm:t>
        <a:bodyPr/>
        <a:lstStyle/>
        <a:p>
          <a:endParaRPr lang="en-AU"/>
        </a:p>
      </dgm:t>
    </dgm:pt>
    <dgm:pt modelId="{2B5C892F-6F92-4086-B075-A1CB35CEA577}">
      <dgm:prSet phldrT="[Text]"/>
      <dgm:spPr>
        <a:solidFill>
          <a:srgbClr val="00009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/>
            <a:t>These are crimes that are committed in </a:t>
          </a:r>
          <a:r>
            <a:rPr lang="en-AU" b="1"/>
            <a:t>more than one country</a:t>
          </a:r>
          <a:endParaRPr lang="en-AU"/>
        </a:p>
      </dgm:t>
    </dgm:pt>
    <dgm:pt modelId="{61CD21A0-E454-4EFB-8082-9DD0194183DA}" type="parTrans" cxnId="{DB24F3B6-A02C-42DC-9C64-D1D34F78E43E}">
      <dgm:prSet/>
      <dgm:spPr/>
      <dgm:t>
        <a:bodyPr/>
        <a:lstStyle/>
        <a:p>
          <a:endParaRPr lang="en-AU"/>
        </a:p>
      </dgm:t>
    </dgm:pt>
    <dgm:pt modelId="{F33D736B-2602-4905-A558-8E49A7939B2E}" type="sibTrans" cxnId="{DB24F3B6-A02C-42DC-9C64-D1D34F78E43E}">
      <dgm:prSet/>
      <dgm:spPr/>
      <dgm:t>
        <a:bodyPr/>
        <a:lstStyle/>
        <a:p>
          <a:endParaRPr lang="en-AU"/>
        </a:p>
      </dgm:t>
    </dgm:pt>
    <dgm:pt modelId="{D44237DF-56E9-4647-8974-6F0877413912}">
      <dgm:prSet phldrT="[Text]"/>
      <dgm:spPr>
        <a:solidFill>
          <a:srgbClr val="00009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 dirty="0"/>
            <a:t>EXAMPLES: Drug importation, human trafficking </a:t>
          </a:r>
          <a:r>
            <a:rPr lang="en-AU" dirty="0" smtClean="0"/>
            <a:t>(which sometimes involves buying </a:t>
          </a:r>
          <a:r>
            <a:rPr lang="en-AU" dirty="0"/>
            <a:t>and selling </a:t>
          </a:r>
          <a:r>
            <a:rPr lang="en-AU" dirty="0" smtClean="0"/>
            <a:t>people </a:t>
          </a:r>
          <a:r>
            <a:rPr lang="en-AU" dirty="0"/>
            <a:t>between countries), </a:t>
          </a:r>
          <a:r>
            <a:rPr lang="en-AU" dirty="0" smtClean="0"/>
            <a:t>terrorism</a:t>
          </a:r>
          <a:endParaRPr lang="en-AU" dirty="0"/>
        </a:p>
      </dgm:t>
    </dgm:pt>
    <dgm:pt modelId="{25FD8B8D-8901-41BA-A2E7-0B418BB1B219}" type="parTrans" cxnId="{A4D46B51-4FBD-4C16-AFDF-F495845C4640}">
      <dgm:prSet/>
      <dgm:spPr/>
      <dgm:t>
        <a:bodyPr/>
        <a:lstStyle/>
        <a:p>
          <a:endParaRPr lang="en-AU"/>
        </a:p>
      </dgm:t>
    </dgm:pt>
    <dgm:pt modelId="{08E97497-2B96-4AEE-AE55-DA4AC1EB6505}" type="sibTrans" cxnId="{A4D46B51-4FBD-4C16-AFDF-F495845C4640}">
      <dgm:prSet/>
      <dgm:spPr/>
      <dgm:t>
        <a:bodyPr/>
        <a:lstStyle/>
        <a:p>
          <a:endParaRPr lang="en-AU"/>
        </a:p>
      </dgm:t>
    </dgm:pt>
    <dgm:pt modelId="{A07F92B1-4657-40FF-AE2D-63183F26776D}">
      <dgm:prSet phldrT="[Text]"/>
      <dgm:spPr>
        <a:solidFill>
          <a:srgbClr val="FF000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 b="1"/>
            <a:t>Crimes against the international community</a:t>
          </a:r>
        </a:p>
      </dgm:t>
    </dgm:pt>
    <dgm:pt modelId="{992CF9C4-6C77-491A-88B2-87F2D1396490}" type="parTrans" cxnId="{86D1205F-EAA5-4961-97BA-557678138A71}">
      <dgm:prSet/>
      <dgm:spPr/>
      <dgm:t>
        <a:bodyPr/>
        <a:lstStyle/>
        <a:p>
          <a:endParaRPr lang="en-AU"/>
        </a:p>
      </dgm:t>
    </dgm:pt>
    <dgm:pt modelId="{C53BD37A-35FD-4AE1-B09A-FB97EEDF17C2}" type="sibTrans" cxnId="{86D1205F-EAA5-4961-97BA-557678138A71}">
      <dgm:prSet/>
      <dgm:spPr/>
      <dgm:t>
        <a:bodyPr/>
        <a:lstStyle/>
        <a:p>
          <a:endParaRPr lang="en-AU"/>
        </a:p>
      </dgm:t>
    </dgm:pt>
    <dgm:pt modelId="{ACA4F224-EE56-4970-8320-798938876EB6}">
      <dgm:prSet phldrT="[Text]"/>
      <dgm:spPr>
        <a:solidFill>
          <a:srgbClr val="FF000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/>
            <a:t>Crimes that have been outlined in </a:t>
          </a:r>
          <a:r>
            <a:rPr lang="en-AU" b="1"/>
            <a:t>international agreements (treaties) or are part of international customary law (which is binding on ALL countries regardless of agreement by that country)</a:t>
          </a:r>
          <a:endParaRPr lang="en-AU"/>
        </a:p>
      </dgm:t>
    </dgm:pt>
    <dgm:pt modelId="{E6029539-1FCC-4C75-BDF4-7A961B4C9CA9}" type="parTrans" cxnId="{0A7224BF-F88F-4175-8930-8D9D4F49B5EA}">
      <dgm:prSet/>
      <dgm:spPr/>
      <dgm:t>
        <a:bodyPr/>
        <a:lstStyle/>
        <a:p>
          <a:endParaRPr lang="en-AU"/>
        </a:p>
      </dgm:t>
    </dgm:pt>
    <dgm:pt modelId="{D28FE65E-911B-4E82-865C-FDCDBBC8D385}" type="sibTrans" cxnId="{0A7224BF-F88F-4175-8930-8D9D4F49B5EA}">
      <dgm:prSet/>
      <dgm:spPr/>
      <dgm:t>
        <a:bodyPr/>
        <a:lstStyle/>
        <a:p>
          <a:endParaRPr lang="en-AU"/>
        </a:p>
      </dgm:t>
    </dgm:pt>
    <dgm:pt modelId="{2E665DC1-D320-4933-AE93-6411C13DC271}">
      <dgm:prSet phldrT="[Text]"/>
      <dgm:spPr>
        <a:solidFill>
          <a:srgbClr val="FF000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 b="1" dirty="0"/>
            <a:t>EXAMPLES</a:t>
          </a:r>
          <a:r>
            <a:rPr lang="en-AU" dirty="0"/>
            <a:t>: Genocide (Darfur, Rwanda), War Crimes, Crimes against humanity.</a:t>
          </a:r>
        </a:p>
      </dgm:t>
    </dgm:pt>
    <dgm:pt modelId="{30CF859C-108B-422C-8209-6BCB478F0B37}" type="parTrans" cxnId="{7398D114-1F08-4E87-9AA2-297D69A6317B}">
      <dgm:prSet/>
      <dgm:spPr/>
      <dgm:t>
        <a:bodyPr/>
        <a:lstStyle/>
        <a:p>
          <a:endParaRPr lang="en-AU"/>
        </a:p>
      </dgm:t>
    </dgm:pt>
    <dgm:pt modelId="{47FB5123-196C-4658-BB71-9BA58FE47256}" type="sibTrans" cxnId="{7398D114-1F08-4E87-9AA2-297D69A6317B}">
      <dgm:prSet/>
      <dgm:spPr/>
      <dgm:t>
        <a:bodyPr/>
        <a:lstStyle/>
        <a:p>
          <a:endParaRPr lang="en-AU"/>
        </a:p>
      </dgm:t>
    </dgm:pt>
    <dgm:pt modelId="{0AA625DE-84AC-FD4F-90B9-B6738E8E7F89}">
      <dgm:prSet phldrT="[Text]"/>
      <dgm:spPr>
        <a:solidFill>
          <a:srgbClr val="FF0000"/>
        </a:solidFill>
        <a:ln>
          <a:solidFill>
            <a:srgbClr val="000000"/>
          </a:solidFill>
        </a:ln>
      </dgm:spPr>
      <dgm:t>
        <a:bodyPr/>
        <a:lstStyle/>
        <a:p>
          <a:r>
            <a:rPr lang="en-AU" dirty="0"/>
            <a:t>International Criminal Court hears cases </a:t>
          </a:r>
          <a:r>
            <a:rPr lang="en-AU" dirty="0" smtClean="0"/>
            <a:t>(first conviction in 2012 </a:t>
          </a:r>
          <a:r>
            <a:rPr lang="en-AU" dirty="0"/>
            <a:t>- </a:t>
          </a:r>
          <a:r>
            <a:rPr lang="en-AU" b="1" u="sng" dirty="0"/>
            <a:t>Thomas </a:t>
          </a:r>
          <a:r>
            <a:rPr lang="en-AU" b="1" u="sng" dirty="0" err="1"/>
            <a:t>Lubanga</a:t>
          </a:r>
          <a:r>
            <a:rPr lang="en-AU" dirty="0"/>
            <a:t> from the Democratic Republic of Congo). Very slow and expensive so far.</a:t>
          </a:r>
        </a:p>
      </dgm:t>
    </dgm:pt>
    <dgm:pt modelId="{9AE3238C-1B8F-CB4D-BBB4-E1D5F088CA32}" type="parTrans" cxnId="{E671A5C6-C160-054C-9C0C-34A4F06F20B2}">
      <dgm:prSet/>
      <dgm:spPr/>
      <dgm:t>
        <a:bodyPr/>
        <a:lstStyle/>
        <a:p>
          <a:endParaRPr lang="en-US"/>
        </a:p>
      </dgm:t>
    </dgm:pt>
    <dgm:pt modelId="{AD23ADFA-8CEA-FF46-8B43-893DB50E5476}" type="sibTrans" cxnId="{E671A5C6-C160-054C-9C0C-34A4F06F20B2}">
      <dgm:prSet/>
      <dgm:spPr/>
      <dgm:t>
        <a:bodyPr/>
        <a:lstStyle/>
        <a:p>
          <a:endParaRPr lang="en-US"/>
        </a:p>
      </dgm:t>
    </dgm:pt>
    <dgm:pt modelId="{FC18192F-3694-9F4E-8B4B-2EB2D4C45991}">
      <dgm:prSet phldrT="[Text]"/>
      <dgm:spPr>
        <a:solidFill>
          <a:srgbClr val="000090"/>
        </a:solidFill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Human Trafficking cases: R v Dobie (2009) - QLD hairdresser - 5 years in prison; R v </a:t>
          </a:r>
          <a:r>
            <a:rPr lang="en-US" dirty="0" err="1" smtClean="0"/>
            <a:t>Chee</a:t>
          </a:r>
          <a:r>
            <a:rPr lang="en-US" dirty="0" smtClean="0"/>
            <a:t> Mei Wong (2013) - North Shore brothel case.</a:t>
          </a:r>
          <a:endParaRPr lang="en-AU" dirty="0"/>
        </a:p>
      </dgm:t>
    </dgm:pt>
    <dgm:pt modelId="{1BCE96AF-1440-DA4A-BDEB-018642FDF02F}" type="parTrans" cxnId="{0195288C-24B1-D24A-B3C1-463DBCE72EFA}">
      <dgm:prSet/>
      <dgm:spPr/>
      <dgm:t>
        <a:bodyPr/>
        <a:lstStyle/>
        <a:p>
          <a:endParaRPr lang="en-US"/>
        </a:p>
      </dgm:t>
    </dgm:pt>
    <dgm:pt modelId="{B184788E-3BD2-A14E-ADE4-876DBEB46AAE}" type="sibTrans" cxnId="{0195288C-24B1-D24A-B3C1-463DBCE72EFA}">
      <dgm:prSet/>
      <dgm:spPr/>
      <dgm:t>
        <a:bodyPr/>
        <a:lstStyle/>
        <a:p>
          <a:endParaRPr lang="en-US"/>
        </a:p>
      </dgm:t>
    </dgm:pt>
    <dgm:pt modelId="{23A00A18-3887-4D1E-A00B-5A8A343E3E5D}" type="pres">
      <dgm:prSet presAssocID="{D1E305D0-4AE8-494D-A4E6-83E98E9D212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3352A6D-DC44-45CC-8127-C9C321839472}" type="pres">
      <dgm:prSet presAssocID="{D3A065AA-DD96-4F1D-9393-D578F08B87A5}" presName="comp" presStyleCnt="0"/>
      <dgm:spPr/>
    </dgm:pt>
    <dgm:pt modelId="{02A67B9E-6D3D-4212-B835-A0EA82CDBD4E}" type="pres">
      <dgm:prSet presAssocID="{D3A065AA-DD96-4F1D-9393-D578F08B87A5}" presName="box" presStyleLbl="node1" presStyleIdx="0" presStyleCnt="2"/>
      <dgm:spPr/>
      <dgm:t>
        <a:bodyPr/>
        <a:lstStyle/>
        <a:p>
          <a:endParaRPr lang="en-AU"/>
        </a:p>
      </dgm:t>
    </dgm:pt>
    <dgm:pt modelId="{2150AA04-1E68-461E-A6A3-CAC27F49D3C5}" type="pres">
      <dgm:prSet presAssocID="{D3A065AA-DD96-4F1D-9393-D578F08B87A5}" presName="img" presStyleLbl="fgImgPlace1" presStyleIdx="0" presStyleCnt="2" custScaleX="118908" custScaleY="50526" custLinFactNeighborX="-900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F821553-BB4C-46C7-9F16-B58253472861}" type="pres">
      <dgm:prSet presAssocID="{D3A065AA-DD96-4F1D-9393-D578F08B87A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042159C-47B4-4087-990A-3398922968D2}" type="pres">
      <dgm:prSet presAssocID="{03951D3D-34A7-4F6D-9AC1-C283B478FCDA}" presName="spacer" presStyleCnt="0"/>
      <dgm:spPr/>
    </dgm:pt>
    <dgm:pt modelId="{AD7067FA-1248-4AAC-9A64-2D2FDA4D30C3}" type="pres">
      <dgm:prSet presAssocID="{A07F92B1-4657-40FF-AE2D-63183F26776D}" presName="comp" presStyleCnt="0"/>
      <dgm:spPr/>
    </dgm:pt>
    <dgm:pt modelId="{378F1558-8D95-4AA6-B9A1-081DFDED6070}" type="pres">
      <dgm:prSet presAssocID="{A07F92B1-4657-40FF-AE2D-63183F26776D}" presName="box" presStyleLbl="node1" presStyleIdx="1" presStyleCnt="2"/>
      <dgm:spPr/>
      <dgm:t>
        <a:bodyPr/>
        <a:lstStyle/>
        <a:p>
          <a:endParaRPr lang="en-AU"/>
        </a:p>
      </dgm:t>
    </dgm:pt>
    <dgm:pt modelId="{994A1225-172A-473B-88A1-2476BACBF1A8}" type="pres">
      <dgm:prSet presAssocID="{A07F92B1-4657-40FF-AE2D-63183F26776D}" presName="img" presStyleLbl="fgImgPlace1" presStyleIdx="1" presStyleCnt="2" custScaleX="118722" custScaleY="46918" custLinFactNeighborX="-800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88A084F-4498-4609-B261-8FBA83DB1F78}" type="pres">
      <dgm:prSet presAssocID="{A07F92B1-4657-40FF-AE2D-63183F26776D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434078C-6817-124D-A1A6-704A6F50AF2A}" type="presOf" srcId="{0AA625DE-84AC-FD4F-90B9-B6738E8E7F89}" destId="{378F1558-8D95-4AA6-B9A1-081DFDED6070}" srcOrd="0" destOrd="3" presId="urn:microsoft.com/office/officeart/2005/8/layout/vList4#2"/>
    <dgm:cxn modelId="{235B72BD-13CE-1A4E-98F7-6A3F1BED57FE}" type="presOf" srcId="{FC18192F-3694-9F4E-8B4B-2EB2D4C45991}" destId="{0F821553-BB4C-46C7-9F16-B58253472861}" srcOrd="1" destOrd="3" presId="urn:microsoft.com/office/officeart/2005/8/layout/vList4#2"/>
    <dgm:cxn modelId="{0195288C-24B1-D24A-B3C1-463DBCE72EFA}" srcId="{D3A065AA-DD96-4F1D-9393-D578F08B87A5}" destId="{FC18192F-3694-9F4E-8B4B-2EB2D4C45991}" srcOrd="2" destOrd="0" parTransId="{1BCE96AF-1440-DA4A-BDEB-018642FDF02F}" sibTransId="{B184788E-3BD2-A14E-ADE4-876DBEB46AAE}"/>
    <dgm:cxn modelId="{9B9FDAB7-3660-7042-B50E-E761727A0D76}" type="presOf" srcId="{ACA4F224-EE56-4970-8320-798938876EB6}" destId="{A88A084F-4498-4609-B261-8FBA83DB1F78}" srcOrd="1" destOrd="1" presId="urn:microsoft.com/office/officeart/2005/8/layout/vList4#2"/>
    <dgm:cxn modelId="{B35AB946-42A4-BB45-A84C-B8D085F1CC2B}" type="presOf" srcId="{FC18192F-3694-9F4E-8B4B-2EB2D4C45991}" destId="{02A67B9E-6D3D-4212-B835-A0EA82CDBD4E}" srcOrd="0" destOrd="3" presId="urn:microsoft.com/office/officeart/2005/8/layout/vList4#2"/>
    <dgm:cxn modelId="{A4D46B51-4FBD-4C16-AFDF-F495845C4640}" srcId="{D3A065AA-DD96-4F1D-9393-D578F08B87A5}" destId="{D44237DF-56E9-4647-8974-6F0877413912}" srcOrd="1" destOrd="0" parTransId="{25FD8B8D-8901-41BA-A2E7-0B418BB1B219}" sibTransId="{08E97497-2B96-4AEE-AE55-DA4AC1EB6505}"/>
    <dgm:cxn modelId="{2821F14A-9C23-D343-ADA2-D4C0E55CF566}" type="presOf" srcId="{D1E305D0-4AE8-494D-A4E6-83E98E9D212B}" destId="{23A00A18-3887-4D1E-A00B-5A8A343E3E5D}" srcOrd="0" destOrd="0" presId="urn:microsoft.com/office/officeart/2005/8/layout/vList4#2"/>
    <dgm:cxn modelId="{553B41ED-5CFC-D44A-BA36-6BF36B09D560}" type="presOf" srcId="{2B5C892F-6F92-4086-B075-A1CB35CEA577}" destId="{0F821553-BB4C-46C7-9F16-B58253472861}" srcOrd="1" destOrd="1" presId="urn:microsoft.com/office/officeart/2005/8/layout/vList4#2"/>
    <dgm:cxn modelId="{86D1205F-EAA5-4961-97BA-557678138A71}" srcId="{D1E305D0-4AE8-494D-A4E6-83E98E9D212B}" destId="{A07F92B1-4657-40FF-AE2D-63183F26776D}" srcOrd="1" destOrd="0" parTransId="{992CF9C4-6C77-491A-88B2-87F2D1396490}" sibTransId="{C53BD37A-35FD-4AE1-B09A-FB97EEDF17C2}"/>
    <dgm:cxn modelId="{01649B69-A9C3-ED47-B5D6-39D3CC88CC87}" type="presOf" srcId="{2B5C892F-6F92-4086-B075-A1CB35CEA577}" destId="{02A67B9E-6D3D-4212-B835-A0EA82CDBD4E}" srcOrd="0" destOrd="1" presId="urn:microsoft.com/office/officeart/2005/8/layout/vList4#2"/>
    <dgm:cxn modelId="{922EB721-88FB-4744-8F64-C7552263338E}" srcId="{D1E305D0-4AE8-494D-A4E6-83E98E9D212B}" destId="{D3A065AA-DD96-4F1D-9393-D578F08B87A5}" srcOrd="0" destOrd="0" parTransId="{FCB4A15D-99CD-4C22-94A9-C8F1D97A9563}" sibTransId="{03951D3D-34A7-4F6D-9AC1-C283B478FCDA}"/>
    <dgm:cxn modelId="{7398D114-1F08-4E87-9AA2-297D69A6317B}" srcId="{A07F92B1-4657-40FF-AE2D-63183F26776D}" destId="{2E665DC1-D320-4933-AE93-6411C13DC271}" srcOrd="1" destOrd="0" parTransId="{30CF859C-108B-422C-8209-6BCB478F0B37}" sibTransId="{47FB5123-196C-4658-BB71-9BA58FE47256}"/>
    <dgm:cxn modelId="{88D61A5A-2093-A24F-83A3-99721E694AB6}" type="presOf" srcId="{2E665DC1-D320-4933-AE93-6411C13DC271}" destId="{A88A084F-4498-4609-B261-8FBA83DB1F78}" srcOrd="1" destOrd="2" presId="urn:microsoft.com/office/officeart/2005/8/layout/vList4#2"/>
    <dgm:cxn modelId="{0A7224BF-F88F-4175-8930-8D9D4F49B5EA}" srcId="{A07F92B1-4657-40FF-AE2D-63183F26776D}" destId="{ACA4F224-EE56-4970-8320-798938876EB6}" srcOrd="0" destOrd="0" parTransId="{E6029539-1FCC-4C75-BDF4-7A961B4C9CA9}" sibTransId="{D28FE65E-911B-4E82-865C-FDCDBBC8D385}"/>
    <dgm:cxn modelId="{F87F4706-502B-7544-9796-B1F654F3B4C3}" type="presOf" srcId="{ACA4F224-EE56-4970-8320-798938876EB6}" destId="{378F1558-8D95-4AA6-B9A1-081DFDED6070}" srcOrd="0" destOrd="1" presId="urn:microsoft.com/office/officeart/2005/8/layout/vList4#2"/>
    <dgm:cxn modelId="{DB24F3B6-A02C-42DC-9C64-D1D34F78E43E}" srcId="{D3A065AA-DD96-4F1D-9393-D578F08B87A5}" destId="{2B5C892F-6F92-4086-B075-A1CB35CEA577}" srcOrd="0" destOrd="0" parTransId="{61CD21A0-E454-4EFB-8082-9DD0194183DA}" sibTransId="{F33D736B-2602-4905-A558-8E49A7939B2E}"/>
    <dgm:cxn modelId="{682BC75F-9D87-9D44-B95D-A48358030647}" type="presOf" srcId="{A07F92B1-4657-40FF-AE2D-63183F26776D}" destId="{A88A084F-4498-4609-B261-8FBA83DB1F78}" srcOrd="1" destOrd="0" presId="urn:microsoft.com/office/officeart/2005/8/layout/vList4#2"/>
    <dgm:cxn modelId="{9A46610B-0069-D643-B93A-290BE579EFF8}" type="presOf" srcId="{0AA625DE-84AC-FD4F-90B9-B6738E8E7F89}" destId="{A88A084F-4498-4609-B261-8FBA83DB1F78}" srcOrd="1" destOrd="3" presId="urn:microsoft.com/office/officeart/2005/8/layout/vList4#2"/>
    <dgm:cxn modelId="{E671A5C6-C160-054C-9C0C-34A4F06F20B2}" srcId="{A07F92B1-4657-40FF-AE2D-63183F26776D}" destId="{0AA625DE-84AC-FD4F-90B9-B6738E8E7F89}" srcOrd="2" destOrd="0" parTransId="{9AE3238C-1B8F-CB4D-BBB4-E1D5F088CA32}" sibTransId="{AD23ADFA-8CEA-FF46-8B43-893DB50E5476}"/>
    <dgm:cxn modelId="{DF81084A-6D5A-BE4A-AD90-E340FE89A776}" type="presOf" srcId="{D3A065AA-DD96-4F1D-9393-D578F08B87A5}" destId="{02A67B9E-6D3D-4212-B835-A0EA82CDBD4E}" srcOrd="0" destOrd="0" presId="urn:microsoft.com/office/officeart/2005/8/layout/vList4#2"/>
    <dgm:cxn modelId="{8FED0216-D29E-C946-8BE2-4C5FE3322238}" type="presOf" srcId="{D3A065AA-DD96-4F1D-9393-D578F08B87A5}" destId="{0F821553-BB4C-46C7-9F16-B58253472861}" srcOrd="1" destOrd="0" presId="urn:microsoft.com/office/officeart/2005/8/layout/vList4#2"/>
    <dgm:cxn modelId="{4077653D-66C5-7E4A-8E12-E60B2141BFDB}" type="presOf" srcId="{2E665DC1-D320-4933-AE93-6411C13DC271}" destId="{378F1558-8D95-4AA6-B9A1-081DFDED6070}" srcOrd="0" destOrd="2" presId="urn:microsoft.com/office/officeart/2005/8/layout/vList4#2"/>
    <dgm:cxn modelId="{FA51B25E-0C0F-4D44-9FB8-A9781846DAA8}" type="presOf" srcId="{D44237DF-56E9-4647-8974-6F0877413912}" destId="{02A67B9E-6D3D-4212-B835-A0EA82CDBD4E}" srcOrd="0" destOrd="2" presId="urn:microsoft.com/office/officeart/2005/8/layout/vList4#2"/>
    <dgm:cxn modelId="{C9511AAC-9F40-1C45-A3E2-84CB0982414E}" type="presOf" srcId="{D44237DF-56E9-4647-8974-6F0877413912}" destId="{0F821553-BB4C-46C7-9F16-B58253472861}" srcOrd="1" destOrd="2" presId="urn:microsoft.com/office/officeart/2005/8/layout/vList4#2"/>
    <dgm:cxn modelId="{BF7E1F89-FCA3-8C4F-9F79-B8F71CFF9F0B}" type="presOf" srcId="{A07F92B1-4657-40FF-AE2D-63183F26776D}" destId="{378F1558-8D95-4AA6-B9A1-081DFDED6070}" srcOrd="0" destOrd="0" presId="urn:microsoft.com/office/officeart/2005/8/layout/vList4#2"/>
    <dgm:cxn modelId="{341C569A-C651-E64D-97E0-A87CAF39058B}" type="presParOf" srcId="{23A00A18-3887-4D1E-A00B-5A8A343E3E5D}" destId="{53352A6D-DC44-45CC-8127-C9C321839472}" srcOrd="0" destOrd="0" presId="urn:microsoft.com/office/officeart/2005/8/layout/vList4#2"/>
    <dgm:cxn modelId="{C0B84168-222B-0748-A75F-0747B47B3774}" type="presParOf" srcId="{53352A6D-DC44-45CC-8127-C9C321839472}" destId="{02A67B9E-6D3D-4212-B835-A0EA82CDBD4E}" srcOrd="0" destOrd="0" presId="urn:microsoft.com/office/officeart/2005/8/layout/vList4#2"/>
    <dgm:cxn modelId="{A637DEFE-E646-B342-99BB-A3B482A6D74C}" type="presParOf" srcId="{53352A6D-DC44-45CC-8127-C9C321839472}" destId="{2150AA04-1E68-461E-A6A3-CAC27F49D3C5}" srcOrd="1" destOrd="0" presId="urn:microsoft.com/office/officeart/2005/8/layout/vList4#2"/>
    <dgm:cxn modelId="{10716CC7-7C67-A247-A666-1A6483732344}" type="presParOf" srcId="{53352A6D-DC44-45CC-8127-C9C321839472}" destId="{0F821553-BB4C-46C7-9F16-B58253472861}" srcOrd="2" destOrd="0" presId="urn:microsoft.com/office/officeart/2005/8/layout/vList4#2"/>
    <dgm:cxn modelId="{4D542269-337E-1B46-8C69-86708B8E6195}" type="presParOf" srcId="{23A00A18-3887-4D1E-A00B-5A8A343E3E5D}" destId="{B042159C-47B4-4087-990A-3398922968D2}" srcOrd="1" destOrd="0" presId="urn:microsoft.com/office/officeart/2005/8/layout/vList4#2"/>
    <dgm:cxn modelId="{7B8D50F1-71AB-7140-9C75-CD5FD50322AA}" type="presParOf" srcId="{23A00A18-3887-4D1E-A00B-5A8A343E3E5D}" destId="{AD7067FA-1248-4AAC-9A64-2D2FDA4D30C3}" srcOrd="2" destOrd="0" presId="urn:microsoft.com/office/officeart/2005/8/layout/vList4#2"/>
    <dgm:cxn modelId="{64254BAA-C7EA-7248-BF3D-47635367C044}" type="presParOf" srcId="{AD7067FA-1248-4AAC-9A64-2D2FDA4D30C3}" destId="{378F1558-8D95-4AA6-B9A1-081DFDED6070}" srcOrd="0" destOrd="0" presId="urn:microsoft.com/office/officeart/2005/8/layout/vList4#2"/>
    <dgm:cxn modelId="{31EEED4F-6303-D64D-B40D-AA5527892C94}" type="presParOf" srcId="{AD7067FA-1248-4AAC-9A64-2D2FDA4D30C3}" destId="{994A1225-172A-473B-88A1-2476BACBF1A8}" srcOrd="1" destOrd="0" presId="urn:microsoft.com/office/officeart/2005/8/layout/vList4#2"/>
    <dgm:cxn modelId="{545EEBF0-3AED-3D42-BBB3-CD17F534DE84}" type="presParOf" srcId="{AD7067FA-1248-4AAC-9A64-2D2FDA4D30C3}" destId="{A88A084F-4498-4609-B261-8FBA83DB1F78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67B9E-6D3D-4212-B835-A0EA82CDBD4E}">
      <dsp:nvSpPr>
        <dsp:cNvPr id="0" name=""/>
        <dsp:cNvSpPr/>
      </dsp:nvSpPr>
      <dsp:spPr>
        <a:xfrm>
          <a:off x="0" y="0"/>
          <a:ext cx="6411384" cy="3264916"/>
        </a:xfrm>
        <a:prstGeom prst="roundRect">
          <a:avLst>
            <a:gd name="adj" fmla="val 10000"/>
          </a:avLst>
        </a:prstGeom>
        <a:solidFill>
          <a:srgbClr val="00009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b="1" kern="1200"/>
            <a:t>Transnational Crimes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/>
            <a:t>These are crimes that are committed in </a:t>
          </a:r>
          <a:r>
            <a:rPr lang="en-AU" sz="1600" b="1" kern="1200"/>
            <a:t>more than one country</a:t>
          </a:r>
          <a:endParaRPr lang="en-A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/>
            <a:t>EXAMPLES: Drug importation, human trafficking </a:t>
          </a:r>
          <a:r>
            <a:rPr lang="en-AU" sz="1600" kern="1200" dirty="0" smtClean="0"/>
            <a:t>(which sometimes involves buying </a:t>
          </a:r>
          <a:r>
            <a:rPr lang="en-AU" sz="1600" kern="1200" dirty="0"/>
            <a:t>and selling </a:t>
          </a:r>
          <a:r>
            <a:rPr lang="en-AU" sz="1600" kern="1200" dirty="0" smtClean="0"/>
            <a:t>people </a:t>
          </a:r>
          <a:r>
            <a:rPr lang="en-AU" sz="1600" kern="1200" dirty="0"/>
            <a:t>between countries), </a:t>
          </a:r>
          <a:r>
            <a:rPr lang="en-AU" sz="1600" kern="1200" dirty="0" smtClean="0"/>
            <a:t>terrorism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Human Trafficking cases: R v Dobie (2009) - QLD hairdresser - 5 years in prison; R v </a:t>
          </a:r>
          <a:r>
            <a:rPr lang="en-US" sz="1600" kern="1200" dirty="0" err="1" smtClean="0"/>
            <a:t>Chee</a:t>
          </a:r>
          <a:r>
            <a:rPr lang="en-US" sz="1600" kern="1200" dirty="0" smtClean="0"/>
            <a:t> Mei Wong (2013) - North Shore brothel case.</a:t>
          </a:r>
          <a:endParaRPr lang="en-AU" sz="1600" kern="1200" dirty="0"/>
        </a:p>
      </dsp:txBody>
      <dsp:txXfrm>
        <a:off x="1608768" y="0"/>
        <a:ext cx="4802615" cy="3264916"/>
      </dsp:txXfrm>
    </dsp:sp>
    <dsp:sp modelId="{2150AA04-1E68-461E-A6A3-CAC27F49D3C5}">
      <dsp:nvSpPr>
        <dsp:cNvPr id="0" name=""/>
        <dsp:cNvSpPr/>
      </dsp:nvSpPr>
      <dsp:spPr>
        <a:xfrm>
          <a:off x="89860" y="972605"/>
          <a:ext cx="1524729" cy="131970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F1558-8D95-4AA6-B9A1-081DFDED6070}">
      <dsp:nvSpPr>
        <dsp:cNvPr id="0" name=""/>
        <dsp:cNvSpPr/>
      </dsp:nvSpPr>
      <dsp:spPr>
        <a:xfrm>
          <a:off x="0" y="3591408"/>
          <a:ext cx="6411384" cy="326491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b="1" kern="1200"/>
            <a:t>Crimes against the international community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/>
            <a:t>Crimes that have been outlined in </a:t>
          </a:r>
          <a:r>
            <a:rPr lang="en-AU" sz="1600" b="1" kern="1200"/>
            <a:t>international agreements (treaties) or are part of international customary law (which is binding on ALL countries regardless of agreement by that country)</a:t>
          </a:r>
          <a:endParaRPr lang="en-A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b="1" kern="1200" dirty="0"/>
            <a:t>EXAMPLES</a:t>
          </a:r>
          <a:r>
            <a:rPr lang="en-AU" sz="1600" kern="1200" dirty="0"/>
            <a:t>: Genocide (Darfur, Rwanda), War Crimes, Crimes against humanity.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/>
            <a:t>International Criminal Court hears cases </a:t>
          </a:r>
          <a:r>
            <a:rPr lang="en-AU" sz="1600" kern="1200" dirty="0" smtClean="0"/>
            <a:t>(first conviction in 2012 </a:t>
          </a:r>
          <a:r>
            <a:rPr lang="en-AU" sz="1600" kern="1200" dirty="0"/>
            <a:t>- </a:t>
          </a:r>
          <a:r>
            <a:rPr lang="en-AU" sz="1600" b="1" u="sng" kern="1200" dirty="0"/>
            <a:t>Thomas </a:t>
          </a:r>
          <a:r>
            <a:rPr lang="en-AU" sz="1600" b="1" u="sng" kern="1200" dirty="0" err="1"/>
            <a:t>Lubanga</a:t>
          </a:r>
          <a:r>
            <a:rPr lang="en-AU" sz="1600" kern="1200" dirty="0"/>
            <a:t> from the Democratic Republic of Congo). Very slow and expensive so far.</a:t>
          </a:r>
        </a:p>
      </dsp:txBody>
      <dsp:txXfrm>
        <a:off x="1608768" y="3591408"/>
        <a:ext cx="4802615" cy="3264916"/>
      </dsp:txXfrm>
    </dsp:sp>
    <dsp:sp modelId="{994A1225-172A-473B-88A1-2476BACBF1A8}">
      <dsp:nvSpPr>
        <dsp:cNvPr id="0" name=""/>
        <dsp:cNvSpPr/>
      </dsp:nvSpPr>
      <dsp:spPr>
        <a:xfrm>
          <a:off x="103875" y="4611133"/>
          <a:ext cx="1522344" cy="12254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8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2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7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9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3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5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7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9B3A-6286-3047-AEBE-5BC9853A60F3}" type="datetimeFigureOut">
              <a:rPr lang="en-US" smtClean="0"/>
              <a:t>15/06/13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CDB1-9420-7C4D-9EB4-255D70F0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4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650" y="2561787"/>
            <a:ext cx="2172749" cy="2749835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9651" y="348176"/>
            <a:ext cx="2172747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CATEGORIES OF INTERNATIONAL CRIME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9650" y="932952"/>
            <a:ext cx="2172747" cy="81136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 Crimes against the international community</a:t>
            </a:r>
          </a:p>
          <a:p>
            <a:pPr>
              <a:buFontTx/>
              <a:buChar char="-"/>
            </a:pPr>
            <a:r>
              <a:rPr lang="en-US" sz="1600" b="1" dirty="0" smtClean="0"/>
              <a:t> Transnational crimes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9651" y="2726932"/>
            <a:ext cx="2172746" cy="584776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FFFFFF"/>
                </a:solidFill>
              </a:rPr>
              <a:t>DEFINE</a:t>
            </a:r>
            <a:r>
              <a:rPr lang="en-US" sz="1600" dirty="0" smtClean="0">
                <a:solidFill>
                  <a:srgbClr val="FFFFFF"/>
                </a:solidFill>
              </a:rPr>
              <a:t> international crimes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652" y="3709385"/>
            <a:ext cx="2172747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CATEGORIES OF INTERNATIONAL CRIME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9651" y="4294161"/>
            <a:ext cx="2172747" cy="81136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 Crimes against the international community</a:t>
            </a:r>
          </a:p>
          <a:p>
            <a:pPr>
              <a:buFontTx/>
              <a:buChar char="-"/>
            </a:pPr>
            <a:r>
              <a:rPr lang="en-US" sz="1600" b="1" dirty="0" smtClean="0"/>
              <a:t> Transnational crimes</a:t>
            </a:r>
            <a:endParaRPr lang="en-US" sz="16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04621123"/>
              </p:ext>
            </p:extLst>
          </p:nvPr>
        </p:nvGraphicFramePr>
        <p:xfrm>
          <a:off x="2732616" y="0"/>
          <a:ext cx="641138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020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50AA04-1E68-461E-A6A3-CAC27F49D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2A67B9E-6D3D-4212-B835-A0EA82CDB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4A1225-172A-473B-88A1-2476BACBF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8F1558-8D95-4AA6-B9A1-081DFDED6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Catholic Education Office Parramatta</cp:lastModifiedBy>
  <cp:revision>2</cp:revision>
  <dcterms:created xsi:type="dcterms:W3CDTF">2013-05-31T03:42:48Z</dcterms:created>
  <dcterms:modified xsi:type="dcterms:W3CDTF">2013-06-15T02:31:18Z</dcterms:modified>
</cp:coreProperties>
</file>