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0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8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0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6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8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5596-CC65-5849-8714-71255CDB1F47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808E-8648-9B41-B3F3-EAD0F3A0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5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651" y="348176"/>
            <a:ext cx="2172747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DEALING WITH INTERNATIONAL CRIME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9650" y="932952"/>
            <a:ext cx="2172747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 Domestic measures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2212" y="1251876"/>
            <a:ext cx="9156212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What do we do?</a:t>
            </a:r>
          </a:p>
          <a:p>
            <a:endParaRPr lang="en-US" sz="1200" dirty="0"/>
          </a:p>
          <a:p>
            <a:pPr marL="342900" indent="-342900">
              <a:buAutoNum type="arabicPeriod"/>
            </a:pPr>
            <a:r>
              <a:rPr lang="en-US" sz="3200" dirty="0" smtClean="0"/>
              <a:t>Sign </a:t>
            </a:r>
            <a:r>
              <a:rPr lang="en-US" sz="3200" b="1" u="sng" dirty="0" smtClean="0"/>
              <a:t>international agreements</a:t>
            </a:r>
          </a:p>
          <a:p>
            <a:pPr lvl="1"/>
            <a:endParaRPr lang="en-US" sz="1200" dirty="0" smtClean="0"/>
          </a:p>
          <a:p>
            <a:pPr marL="800100" lvl="1" indent="-342900">
              <a:buAutoNum type="alphaLcPeriod"/>
            </a:pPr>
            <a:r>
              <a:rPr lang="en-US" sz="2400" dirty="0" smtClean="0"/>
              <a:t>About </a:t>
            </a:r>
            <a:r>
              <a:rPr lang="en-US" sz="2400" dirty="0"/>
              <a:t>crimes against the international </a:t>
            </a:r>
            <a:r>
              <a:rPr lang="en-US" sz="2400" dirty="0" smtClean="0"/>
              <a:t>community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Geneva Conventions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Rome Statute 1998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b="1" u="sng" dirty="0" err="1" smtClean="0">
                <a:solidFill>
                  <a:srgbClr val="0000FF"/>
                </a:solidFill>
              </a:rPr>
              <a:t>Parlermo</a:t>
            </a:r>
            <a:r>
              <a:rPr lang="en-US" sz="2400" b="1" u="sng" dirty="0" smtClean="0">
                <a:solidFill>
                  <a:srgbClr val="0000FF"/>
                </a:solidFill>
              </a:rPr>
              <a:t> Protocol 2000</a:t>
            </a:r>
          </a:p>
          <a:p>
            <a:pPr lvl="2"/>
            <a:endParaRPr lang="en-US" sz="1200" b="1" u="sng" dirty="0" smtClean="0">
              <a:solidFill>
                <a:srgbClr val="0000FF"/>
              </a:solidFill>
            </a:endParaRPr>
          </a:p>
          <a:p>
            <a:pPr marL="800100" lvl="1" indent="-342900">
              <a:buAutoNum type="alphaLcPeriod"/>
            </a:pPr>
            <a:r>
              <a:rPr lang="en-US" sz="2400" dirty="0" smtClean="0"/>
              <a:t>Extradition treaties (to send criminals back to be prosecuted) and mutual assistance agreements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Mutual Assistance in Criminal Matters Act 1987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Extradition Act 1988</a:t>
            </a:r>
          </a:p>
          <a:p>
            <a:pPr marL="1200150" lvl="2" indent="-285750">
              <a:buFontTx/>
              <a:buChar char="-"/>
            </a:pPr>
            <a:r>
              <a:rPr lang="en-US" sz="2400" b="1" u="sng" dirty="0" smtClean="0">
                <a:solidFill>
                  <a:srgbClr val="0000FF"/>
                </a:solidFill>
              </a:rPr>
              <a:t>34 bilateral treaties</a:t>
            </a:r>
            <a:r>
              <a:rPr lang="en-US" sz="2400" dirty="0" smtClean="0"/>
              <a:t> with other countries + the </a:t>
            </a:r>
            <a:r>
              <a:rPr lang="en-US" sz="2400" b="1" u="sng" dirty="0" smtClean="0">
                <a:solidFill>
                  <a:srgbClr val="0000FF"/>
                </a:solidFill>
              </a:rPr>
              <a:t>London Scheme</a:t>
            </a:r>
            <a:r>
              <a:rPr lang="en-US" sz="2400" dirty="0" smtClean="0"/>
              <a:t> (multilateral extradition agreements) = 129 countries</a:t>
            </a:r>
          </a:p>
        </p:txBody>
      </p:sp>
    </p:spTree>
    <p:extLst>
      <p:ext uri="{BB962C8B-B14F-4D97-AF65-F5344CB8AC3E}">
        <p14:creationId xmlns:p14="http://schemas.microsoft.com/office/powerpoint/2010/main" val="47637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651" y="348176"/>
            <a:ext cx="2172747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DEALING WITH INTERNATIONAL CRIME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9650" y="932952"/>
            <a:ext cx="2172747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 Domestic measures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2212" y="1251876"/>
            <a:ext cx="91562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What do we do?</a:t>
            </a:r>
          </a:p>
          <a:p>
            <a:endParaRPr lang="en-US" sz="12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3200" dirty="0" smtClean="0"/>
              <a:t>Pass laws in Australia to reflect these international agreements</a:t>
            </a:r>
          </a:p>
          <a:p>
            <a:pPr lvl="1"/>
            <a:endParaRPr lang="en-US" sz="1200" b="1" u="sng" dirty="0" smtClean="0">
              <a:solidFill>
                <a:srgbClr val="0000FF"/>
              </a:solidFill>
            </a:endParaRPr>
          </a:p>
          <a:p>
            <a:pPr marL="800100" lvl="1" indent="-342900">
              <a:buAutoNum type="alphaLcPeriod"/>
            </a:pPr>
            <a:r>
              <a:rPr lang="en-US" sz="2400" b="1" u="sng" dirty="0" smtClean="0">
                <a:solidFill>
                  <a:srgbClr val="0000FF"/>
                </a:solidFill>
              </a:rPr>
              <a:t>Geneva Conventions Act 1957</a:t>
            </a:r>
          </a:p>
          <a:p>
            <a:pPr marL="800100" lvl="1" indent="-342900">
              <a:buAutoNum type="alphaLcPeriod"/>
            </a:pPr>
            <a:r>
              <a:rPr lang="en-US" sz="2400" b="1" u="sng" dirty="0" smtClean="0">
                <a:solidFill>
                  <a:srgbClr val="0000FF"/>
                </a:solidFill>
              </a:rPr>
              <a:t>ICC Act 2002</a:t>
            </a:r>
          </a:p>
          <a:p>
            <a:pPr marL="800100" lvl="1" indent="-342900">
              <a:buAutoNum type="alphaLcPeriod"/>
            </a:pPr>
            <a:r>
              <a:rPr lang="en-US" sz="2400" b="1" u="sng" dirty="0" smtClean="0">
                <a:solidFill>
                  <a:srgbClr val="0000FF"/>
                </a:solidFill>
              </a:rPr>
              <a:t>ICC </a:t>
            </a:r>
            <a:r>
              <a:rPr lang="en-US" sz="2400" b="1" u="sng" dirty="0" smtClean="0">
                <a:solidFill>
                  <a:srgbClr val="FF00FF"/>
                </a:solidFill>
              </a:rPr>
              <a:t>(Consequential Amendments)</a:t>
            </a:r>
            <a:r>
              <a:rPr lang="en-US" sz="2400" b="1" u="sng" dirty="0" smtClean="0">
                <a:solidFill>
                  <a:srgbClr val="0000FF"/>
                </a:solidFill>
              </a:rPr>
              <a:t> Act 2002</a:t>
            </a:r>
          </a:p>
          <a:p>
            <a:pPr marL="800100" lvl="1" indent="-342900">
              <a:buFontTx/>
              <a:buAutoNum type="alphaLcPeriod"/>
            </a:pPr>
            <a:r>
              <a:rPr lang="en-US" sz="2400" b="1" u="sng" dirty="0">
                <a:solidFill>
                  <a:srgbClr val="0000FF"/>
                </a:solidFill>
              </a:rPr>
              <a:t>Crimes </a:t>
            </a:r>
            <a:r>
              <a:rPr lang="en-US" sz="2400" b="1" u="sng" dirty="0">
                <a:solidFill>
                  <a:srgbClr val="FF00FF"/>
                </a:solidFill>
              </a:rPr>
              <a:t>Legislation Amendment (Slavery, Slavery-like Conditions and People Trafficking)</a:t>
            </a:r>
            <a:r>
              <a:rPr lang="en-US" sz="2400" b="1" u="sng" dirty="0">
                <a:solidFill>
                  <a:srgbClr val="0000FF"/>
                </a:solidFill>
              </a:rPr>
              <a:t> Act </a:t>
            </a:r>
            <a:r>
              <a:rPr lang="en-US" sz="2400" b="1" u="sng" dirty="0" smtClean="0">
                <a:solidFill>
                  <a:srgbClr val="0000FF"/>
                </a:solidFill>
              </a:rPr>
              <a:t>2013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2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651" y="348176"/>
            <a:ext cx="2172747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DEALING WITH INTERNATIONAL CRIME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9650" y="932952"/>
            <a:ext cx="2172747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 Domestic measures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2212" y="1251876"/>
            <a:ext cx="91562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What do we do?</a:t>
            </a:r>
          </a:p>
          <a:p>
            <a:pPr lvl="1"/>
            <a:endParaRPr lang="en-US" sz="12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3200" dirty="0" smtClean="0"/>
              <a:t>Fund law enforcement agencies to deal with international crime</a:t>
            </a:r>
          </a:p>
          <a:p>
            <a:pPr lvl="1"/>
            <a:endParaRPr lang="en-US" sz="1200" dirty="0" smtClean="0"/>
          </a:p>
          <a:p>
            <a:pPr marL="800100" lvl="1" indent="-342900">
              <a:buAutoNum type="alphaLcPeriod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AFP</a:t>
            </a:r>
            <a:r>
              <a:rPr lang="en-US" sz="2400" dirty="0" smtClean="0"/>
              <a:t> (</a:t>
            </a:r>
            <a:r>
              <a:rPr lang="en-US" sz="2400" b="1" u="sng" dirty="0" smtClean="0">
                <a:solidFill>
                  <a:srgbClr val="0000FF"/>
                </a:solidFill>
              </a:rPr>
              <a:t>Australian Federal Police</a:t>
            </a:r>
            <a:r>
              <a:rPr lang="en-US" sz="2400" dirty="0" smtClean="0"/>
              <a:t>)</a:t>
            </a:r>
          </a:p>
          <a:p>
            <a:pPr marL="800100" lvl="1" indent="-342900">
              <a:buAutoNum type="alphaLcPeriod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ACC</a:t>
            </a:r>
            <a:r>
              <a:rPr lang="en-US" sz="2400" dirty="0" smtClean="0"/>
              <a:t> (</a:t>
            </a:r>
            <a:r>
              <a:rPr lang="en-US" sz="2400" b="1" u="sng" dirty="0" smtClean="0">
                <a:solidFill>
                  <a:srgbClr val="0000FF"/>
                </a:solidFill>
              </a:rPr>
              <a:t>Australian Crime Commission</a:t>
            </a:r>
            <a:r>
              <a:rPr lang="en-US" sz="2400" dirty="0" smtClean="0"/>
              <a:t>)</a:t>
            </a:r>
          </a:p>
          <a:p>
            <a:pPr marL="800100" lvl="1" indent="-342900">
              <a:buAutoNum type="alphaLcPeriod"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0000FF"/>
                </a:solidFill>
              </a:rPr>
              <a:t>Attorney-General’s Department</a:t>
            </a:r>
          </a:p>
          <a:p>
            <a:pPr marL="800100" lvl="1" indent="-342900">
              <a:buAutoNum type="alphaLcPeriod"/>
            </a:pPr>
            <a:r>
              <a:rPr lang="en-US" sz="2400" b="1" dirty="0" smtClean="0"/>
              <a:t>(THE COURTS, which are often forgotten!!!)</a:t>
            </a:r>
          </a:p>
          <a:p>
            <a:pPr marL="342900" indent="-342900"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0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1</cp:revision>
  <dcterms:created xsi:type="dcterms:W3CDTF">2013-05-31T03:43:12Z</dcterms:created>
  <dcterms:modified xsi:type="dcterms:W3CDTF">2013-05-31T03:43:30Z</dcterms:modified>
</cp:coreProperties>
</file>