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5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B4FB-F421-4C42-9391-D26D01A0A1B7}" type="datetimeFigureOut">
              <a:rPr lang="en-US" smtClean="0"/>
              <a:t>31/05/13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F08D-7933-1147-8C83-E0BDF4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75084"/>
            <a:ext cx="9054197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International </a:t>
            </a:r>
            <a:r>
              <a:rPr lang="en-AU" sz="2800" dirty="0"/>
              <a:t>crimes are dealt with differently to </a:t>
            </a:r>
            <a:r>
              <a:rPr lang="en-AU" sz="2800" dirty="0" smtClean="0"/>
              <a:t>regular domestic </a:t>
            </a:r>
            <a:r>
              <a:rPr lang="en-AU" sz="2800" dirty="0"/>
              <a:t>(“within Australia”) </a:t>
            </a:r>
            <a:r>
              <a:rPr lang="en-AU" sz="2800" dirty="0" smtClean="0"/>
              <a:t>crimes. </a:t>
            </a:r>
          </a:p>
          <a:p>
            <a:endParaRPr lang="en-AU" sz="2800" dirty="0"/>
          </a:p>
          <a:p>
            <a:r>
              <a:rPr lang="en-AU" sz="2800" dirty="0" smtClean="0"/>
              <a:t>There </a:t>
            </a:r>
            <a:r>
              <a:rPr lang="en-AU" sz="2800" dirty="0"/>
              <a:t>is </a:t>
            </a:r>
            <a:r>
              <a:rPr lang="en-AU" sz="2800" b="1" u="sng" dirty="0">
                <a:solidFill>
                  <a:srgbClr val="FF0000"/>
                </a:solidFill>
              </a:rPr>
              <a:t>no international parliament </a:t>
            </a:r>
            <a:r>
              <a:rPr lang="en-AU" sz="2800" b="1" i="1" u="sng" dirty="0">
                <a:solidFill>
                  <a:srgbClr val="FF0000"/>
                </a:solidFill>
              </a:rPr>
              <a:t>with the authority </a:t>
            </a:r>
            <a:r>
              <a:rPr lang="en-AU" sz="2800" b="1" u="sng" dirty="0">
                <a:solidFill>
                  <a:srgbClr val="FF0000"/>
                </a:solidFill>
              </a:rPr>
              <a:t>to make laws that everyone in every country has to follow</a:t>
            </a:r>
            <a:r>
              <a:rPr lang="en-AU" sz="2800" dirty="0"/>
              <a:t> (no, the UN can </a:t>
            </a:r>
            <a:r>
              <a:rPr lang="en-AU" sz="2800" b="1" dirty="0"/>
              <a:t>not</a:t>
            </a:r>
            <a:r>
              <a:rPr lang="en-AU" sz="2800" dirty="0"/>
              <a:t> do this). </a:t>
            </a:r>
            <a:endParaRPr lang="en-AU" sz="2800" dirty="0" smtClean="0"/>
          </a:p>
          <a:p>
            <a:endParaRPr lang="en-AU" sz="2800" dirty="0"/>
          </a:p>
          <a:p>
            <a:r>
              <a:rPr lang="en-AU" sz="2800" dirty="0" smtClean="0"/>
              <a:t>There’s </a:t>
            </a:r>
            <a:r>
              <a:rPr lang="en-AU" sz="2800" dirty="0"/>
              <a:t>also </a:t>
            </a:r>
            <a:r>
              <a:rPr lang="en-AU" sz="2800" b="1" u="sng" dirty="0">
                <a:solidFill>
                  <a:srgbClr val="FF0000"/>
                </a:solidFill>
              </a:rPr>
              <a:t>no international police force</a:t>
            </a:r>
            <a:r>
              <a:rPr lang="en-AU" sz="2800" dirty="0"/>
              <a:t> to arrest people for committing international crimes</a:t>
            </a:r>
            <a:r>
              <a:rPr lang="en-AU" sz="2800" dirty="0" smtClean="0"/>
              <a:t>.</a:t>
            </a:r>
          </a:p>
          <a:p>
            <a:endParaRPr lang="en-US" sz="2800" dirty="0"/>
          </a:p>
          <a:p>
            <a:r>
              <a:rPr lang="en-AU" sz="2800" dirty="0"/>
              <a:t>However, </a:t>
            </a:r>
            <a:r>
              <a:rPr lang="en-AU" sz="2800" dirty="0">
                <a:solidFill>
                  <a:srgbClr val="008000"/>
                </a:solidFill>
              </a:rPr>
              <a:t>there are </a:t>
            </a:r>
            <a:r>
              <a:rPr lang="en-AU" sz="2800" i="1" dirty="0">
                <a:solidFill>
                  <a:srgbClr val="008000"/>
                </a:solidFill>
              </a:rPr>
              <a:t>still</a:t>
            </a:r>
            <a:r>
              <a:rPr lang="en-AU" sz="2800" dirty="0">
                <a:solidFill>
                  <a:srgbClr val="008000"/>
                </a:solidFill>
              </a:rPr>
              <a:t> ways of punishing people who commit </a:t>
            </a:r>
            <a:r>
              <a:rPr lang="en-AU" sz="2800" b="1" dirty="0">
                <a:solidFill>
                  <a:srgbClr val="008000"/>
                </a:solidFill>
              </a:rPr>
              <a:t>international </a:t>
            </a:r>
            <a:r>
              <a:rPr lang="en-AU" sz="2800" b="1" dirty="0" smtClean="0">
                <a:solidFill>
                  <a:srgbClr val="008000"/>
                </a:solidFill>
              </a:rPr>
              <a:t>crimes</a:t>
            </a:r>
            <a:r>
              <a:rPr lang="en-AU" sz="2800" dirty="0" smtClean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522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4608" y="1821531"/>
            <a:ext cx="46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5727"/>
            <a:ext cx="574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BIG ICT</a:t>
            </a:r>
            <a:r>
              <a:rPr lang="en-US" sz="2400" b="1" u="sng" dirty="0" smtClean="0">
                <a:solidFill>
                  <a:srgbClr val="FF00FF"/>
                </a:solidFill>
              </a:rPr>
              <a:t>R</a:t>
            </a:r>
            <a:r>
              <a:rPr lang="en-US" sz="2400" dirty="0" smtClean="0"/>
              <a:t> CASE: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Kambanda</a:t>
            </a:r>
            <a:r>
              <a:rPr lang="en-US" sz="2400" b="1" u="sng" dirty="0" smtClean="0">
                <a:solidFill>
                  <a:srgbClr val="0000FF"/>
                </a:solidFill>
              </a:rPr>
              <a:t> (1998)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Only Head of State (PM) to plead guilty to genocide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Serving life in prison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016" r="16342"/>
          <a:stretch/>
        </p:blipFill>
        <p:spPr>
          <a:xfrm>
            <a:off x="5740400" y="2888627"/>
            <a:ext cx="3403600" cy="3737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518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Rwanda</a:t>
            </a:r>
            <a:r>
              <a:rPr lang="en-AU" sz="2400" dirty="0">
                <a:solidFill>
                  <a:srgbClr val="FF00FF"/>
                </a:solidFill>
              </a:rPr>
              <a:t> </a:t>
            </a:r>
            <a:r>
              <a:rPr lang="en-AU" sz="2400" dirty="0"/>
              <a:t>(</a:t>
            </a:r>
            <a:r>
              <a:rPr lang="en-AU" sz="2400" b="1" u="sng" dirty="0">
                <a:solidFill>
                  <a:srgbClr val="0000FF"/>
                </a:solidFill>
              </a:rPr>
              <a:t>ICT</a:t>
            </a:r>
            <a:r>
              <a:rPr lang="en-AU" sz="2400" b="1" u="sng" dirty="0">
                <a:solidFill>
                  <a:srgbClr val="FF00FF"/>
                </a:solidFill>
              </a:rPr>
              <a:t>R</a:t>
            </a:r>
            <a:r>
              <a:rPr lang="en-AU" sz="2400" dirty="0"/>
              <a:t>):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/>
              <a:t>Created in 1994 and it has jurisdiction (power) over the genocide that was committed in Rwanda in 1994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26743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890462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b="1" u="sng" dirty="0" smtClean="0">
                <a:solidFill>
                  <a:srgbClr val="FF0000"/>
                </a:solidFill>
              </a:rPr>
              <a:t>Acquittals</a:t>
            </a:r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b="1" u="sng" dirty="0" smtClean="0">
                <a:solidFill>
                  <a:srgbClr val="0000FF"/>
                </a:solidFill>
              </a:rPr>
              <a:t>2009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0000FF"/>
                </a:solidFill>
              </a:rPr>
              <a:t>2013</a:t>
            </a:r>
            <a:r>
              <a:rPr lang="en-US" sz="2400" dirty="0" smtClean="0"/>
              <a:t>, there were some </a:t>
            </a:r>
            <a:r>
              <a:rPr lang="en-US" sz="2400" b="1" u="sng" dirty="0" smtClean="0">
                <a:solidFill>
                  <a:srgbClr val="FF0000"/>
                </a:solidFill>
              </a:rPr>
              <a:t>surprise acquittals</a:t>
            </a:r>
            <a:r>
              <a:rPr lang="en-US" sz="2400" dirty="0" smtClean="0"/>
              <a:t> by the ‘</a:t>
            </a:r>
            <a:r>
              <a:rPr lang="en-US" sz="2400" b="1" u="sng" dirty="0" smtClean="0">
                <a:solidFill>
                  <a:srgbClr val="0000FF"/>
                </a:solidFill>
              </a:rPr>
              <a:t>Appeals Chamber</a:t>
            </a:r>
            <a:r>
              <a:rPr lang="en-US" sz="2400" dirty="0" smtClean="0"/>
              <a:t>’ (like our Court of Criminal Appeal) of high-ranking members of the Rwandan government at the time of the genocide. </a:t>
            </a:r>
          </a:p>
          <a:p>
            <a:endParaRPr lang="en-US" sz="2400" dirty="0"/>
          </a:p>
          <a:p>
            <a:r>
              <a:rPr lang="en-US" sz="2400" dirty="0" smtClean="0"/>
              <a:t>These situations led to large protests.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40000"/>
            <a:ext cx="3810000" cy="304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125187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Evaluation</a:t>
            </a:r>
            <a:r>
              <a:rPr lang="en-US" sz="3200" dirty="0" smtClean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ICT</a:t>
            </a:r>
            <a:r>
              <a:rPr lang="en-US" sz="3200" b="1" u="sng" dirty="0" smtClean="0">
                <a:solidFill>
                  <a:srgbClr val="FF00FF"/>
                </a:solidFill>
              </a:rPr>
              <a:t>R</a:t>
            </a:r>
            <a:r>
              <a:rPr lang="en-US" sz="3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665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89046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b="1" u="sng" dirty="0" smtClean="0">
                <a:solidFill>
                  <a:srgbClr val="FF0000"/>
                </a:solidFill>
              </a:rPr>
              <a:t>Cost</a:t>
            </a:r>
          </a:p>
          <a:p>
            <a:endParaRPr lang="en-US" sz="2400" dirty="0"/>
          </a:p>
          <a:p>
            <a:r>
              <a:rPr lang="en-US" sz="2400" dirty="0" smtClean="0"/>
              <a:t>People in Rwanda have also been upset because there have only been </a:t>
            </a:r>
            <a:r>
              <a:rPr lang="en-US" sz="2400" b="1" u="sng" dirty="0" smtClean="0">
                <a:solidFill>
                  <a:srgbClr val="0000FF"/>
                </a:solidFill>
              </a:rPr>
              <a:t>48 convictions</a:t>
            </a:r>
            <a:r>
              <a:rPr lang="en-US" sz="2400" dirty="0" smtClean="0"/>
              <a:t> by the court and it has cost over </a:t>
            </a:r>
            <a:r>
              <a:rPr lang="en-US" sz="2400" b="1" u="sng" dirty="0" smtClean="0">
                <a:solidFill>
                  <a:srgbClr val="0000FF"/>
                </a:solidFill>
              </a:rPr>
              <a:t>$1.7 billion</a:t>
            </a:r>
            <a:r>
              <a:rPr lang="en-US" sz="2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Evaluation</a:t>
            </a:r>
            <a:r>
              <a:rPr lang="en-US" sz="3200" dirty="0" smtClean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ICT</a:t>
            </a:r>
            <a:r>
              <a:rPr lang="en-US" sz="3200" b="1" u="sng" dirty="0" smtClean="0">
                <a:solidFill>
                  <a:srgbClr val="FF00FF"/>
                </a:solidFill>
              </a:rPr>
              <a:t>R</a:t>
            </a:r>
            <a:r>
              <a:rPr lang="en-US" sz="3200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3655536"/>
            <a:ext cx="5626100" cy="28366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3960336"/>
            <a:ext cx="367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is in contrast to the </a:t>
            </a:r>
            <a:r>
              <a:rPr lang="en-US" sz="2400" b="1" u="sng" dirty="0" err="1">
                <a:solidFill>
                  <a:srgbClr val="0000FF"/>
                </a:solidFill>
              </a:rPr>
              <a:t>Gacaca</a:t>
            </a:r>
            <a:r>
              <a:rPr lang="en-US" sz="2400" b="1" u="sng" dirty="0">
                <a:solidFill>
                  <a:srgbClr val="0000FF"/>
                </a:solidFill>
              </a:rPr>
              <a:t> Traditional Courts</a:t>
            </a:r>
            <a:r>
              <a:rPr lang="en-US" sz="2400" dirty="0"/>
              <a:t> in Rwanda, which have put almost </a:t>
            </a:r>
            <a:r>
              <a:rPr lang="en-US" sz="2400" b="1" i="1" u="sng" dirty="0">
                <a:solidFill>
                  <a:srgbClr val="008000"/>
                </a:solidFill>
              </a:rPr>
              <a:t>2 million</a:t>
            </a:r>
            <a:r>
              <a:rPr lang="en-US" sz="2400" dirty="0"/>
              <a:t> people on trial since 1994 at a cost of </a:t>
            </a:r>
            <a:r>
              <a:rPr lang="en-US" sz="2400" b="1" u="sng" dirty="0">
                <a:solidFill>
                  <a:srgbClr val="008000"/>
                </a:solidFill>
              </a:rPr>
              <a:t>only $40 million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23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5187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</a:t>
            </a:r>
            <a:r>
              <a:rPr lang="en-AU" sz="2400" b="1" u="sng" dirty="0" smtClean="0">
                <a:solidFill>
                  <a:srgbClr val="0000FF"/>
                </a:solidFill>
              </a:rPr>
              <a:t>Court</a:t>
            </a:r>
            <a:r>
              <a:rPr lang="en-AU" sz="2400" dirty="0" smtClean="0"/>
              <a:t>:</a:t>
            </a:r>
          </a:p>
          <a:p>
            <a:endParaRPr lang="en-US" sz="2400" dirty="0"/>
          </a:p>
          <a:p>
            <a:r>
              <a:rPr lang="en-AU" sz="2400" dirty="0"/>
              <a:t>It used to be that every time there was a war or something, they had to make a </a:t>
            </a:r>
            <a:r>
              <a:rPr lang="en-AU" sz="2400" b="1" dirty="0"/>
              <a:t>whole new</a:t>
            </a:r>
            <a:r>
              <a:rPr lang="en-AU" sz="2400" dirty="0"/>
              <a:t> court to put the war criminals on trial. These were called </a:t>
            </a:r>
            <a:r>
              <a:rPr lang="en-AU" sz="2400" i="1" dirty="0"/>
              <a:t>ad hoc tribunals</a:t>
            </a:r>
            <a:r>
              <a:rPr lang="en-AU" sz="2400" dirty="0"/>
              <a:t>, </a:t>
            </a:r>
            <a:r>
              <a:rPr lang="en-AU" sz="2400" dirty="0" smtClean="0"/>
              <a:t>‘ad hoc’ </a:t>
            </a:r>
            <a:r>
              <a:rPr lang="en-AU" sz="2400" dirty="0"/>
              <a:t>meaning “as the situation </a:t>
            </a:r>
            <a:r>
              <a:rPr lang="en-AU" sz="2400" dirty="0" smtClean="0"/>
              <a:t>arises” </a:t>
            </a:r>
            <a:r>
              <a:rPr lang="en-AU" sz="2400" dirty="0"/>
              <a:t>(e.g. The </a:t>
            </a:r>
            <a:r>
              <a:rPr lang="en-AU" sz="2400" b="1" u="sng" dirty="0">
                <a:solidFill>
                  <a:srgbClr val="0000FF"/>
                </a:solidFill>
              </a:rPr>
              <a:t>Nuremburg Trials</a:t>
            </a:r>
            <a:r>
              <a:rPr lang="en-AU" sz="2400" dirty="0"/>
              <a:t> after WW2, </a:t>
            </a:r>
            <a:r>
              <a:rPr lang="en-AU" sz="2400" dirty="0" smtClean="0"/>
              <a:t>the </a:t>
            </a:r>
            <a:r>
              <a:rPr lang="en-AU" sz="2400" b="1" u="sng" dirty="0" smtClean="0">
                <a:solidFill>
                  <a:srgbClr val="0000FF"/>
                </a:solidFill>
              </a:rPr>
              <a:t>ICT</a:t>
            </a:r>
            <a:r>
              <a:rPr lang="en-AU" sz="2400" b="1" u="sng" dirty="0" smtClean="0">
                <a:solidFill>
                  <a:srgbClr val="FF00FF"/>
                </a:solidFill>
              </a:rPr>
              <a:t>Y</a:t>
            </a:r>
            <a:r>
              <a:rPr lang="en-AU" sz="2400" dirty="0" smtClean="0"/>
              <a:t>, </a:t>
            </a:r>
            <a:r>
              <a:rPr lang="en-AU" sz="2400" b="1" u="sng" dirty="0" smtClean="0">
                <a:solidFill>
                  <a:srgbClr val="0000FF"/>
                </a:solidFill>
              </a:rPr>
              <a:t>ICT</a:t>
            </a:r>
            <a:r>
              <a:rPr lang="en-AU" sz="2400" b="1" u="sng" dirty="0" smtClean="0">
                <a:solidFill>
                  <a:srgbClr val="FF00FF"/>
                </a:solidFill>
              </a:rPr>
              <a:t>R</a:t>
            </a:r>
            <a:r>
              <a:rPr lang="en-AU" sz="2400" dirty="0" smtClean="0"/>
              <a:t>, </a:t>
            </a:r>
            <a:r>
              <a:rPr lang="en-AU" sz="2400" dirty="0" err="1"/>
              <a:t>etc</a:t>
            </a:r>
            <a:r>
              <a:rPr lang="en-AU" sz="2400" dirty="0"/>
              <a:t>).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So</a:t>
            </a:r>
            <a:r>
              <a:rPr lang="en-AU" sz="2400" dirty="0"/>
              <a:t>, in 1998, a whole group of countries signed the </a:t>
            </a:r>
            <a:r>
              <a:rPr lang="en-AU" sz="2400" b="1" u="sng" dirty="0">
                <a:solidFill>
                  <a:srgbClr val="0000FF"/>
                </a:solidFill>
              </a:rPr>
              <a:t>Rome Statute</a:t>
            </a:r>
            <a:r>
              <a:rPr lang="en-AU" sz="2400" dirty="0"/>
              <a:t> to start up one main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Court</a:t>
            </a:r>
            <a:r>
              <a:rPr lang="en-AU" sz="2400" dirty="0"/>
              <a:t> (the </a:t>
            </a:r>
            <a:r>
              <a:rPr lang="en-AU" sz="2400" b="1" u="sng" dirty="0">
                <a:solidFill>
                  <a:srgbClr val="0000FF"/>
                </a:solidFill>
              </a:rPr>
              <a:t>ICC</a:t>
            </a:r>
            <a:r>
              <a:rPr lang="en-AU" sz="2400" dirty="0"/>
              <a:t>).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53" y="4699087"/>
            <a:ext cx="2386118" cy="2059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63424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" y="2132641"/>
            <a:ext cx="6384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The ICC is in </a:t>
            </a:r>
            <a:r>
              <a:rPr lang="en-AU" sz="2400" dirty="0"/>
              <a:t>the Netherlands (in a place called </a:t>
            </a:r>
            <a:r>
              <a:rPr lang="en-AU" sz="2400" b="1" u="sng" dirty="0" smtClean="0">
                <a:solidFill>
                  <a:srgbClr val="0000FF"/>
                </a:solidFill>
              </a:rPr>
              <a:t>The Hague</a:t>
            </a:r>
            <a:r>
              <a:rPr lang="en-AU" sz="2400" dirty="0" smtClean="0"/>
              <a:t>) </a:t>
            </a:r>
            <a:r>
              <a:rPr lang="en-AU" sz="2400" dirty="0"/>
              <a:t>where people who commit crimes like genocide can be put on trial. </a:t>
            </a:r>
            <a:endParaRPr lang="en-AU" sz="24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698" y="348176"/>
            <a:ext cx="2759302" cy="36790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2518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</a:t>
            </a:r>
            <a:r>
              <a:rPr lang="en-AU" sz="2400" b="1" u="sng" dirty="0" smtClean="0">
                <a:solidFill>
                  <a:srgbClr val="0000FF"/>
                </a:solidFill>
              </a:rPr>
              <a:t>Court</a:t>
            </a:r>
            <a:r>
              <a:rPr lang="en-AU" sz="2400" dirty="0" smtClean="0"/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" y="367906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u="sng" dirty="0" smtClean="0"/>
              <a:t>EFFECTIVENESS ISSUE</a:t>
            </a:r>
            <a:r>
              <a:rPr lang="en-AU" sz="2400" dirty="0" smtClean="0"/>
              <a:t>:</a:t>
            </a:r>
          </a:p>
          <a:p>
            <a:endParaRPr lang="en-AU" sz="2400" dirty="0"/>
          </a:p>
          <a:p>
            <a:r>
              <a:rPr lang="en-AU" sz="2400" dirty="0"/>
              <a:t>The United States </a:t>
            </a:r>
            <a:r>
              <a:rPr lang="en-AU" sz="2400" dirty="0" smtClean="0"/>
              <a:t>has tried its best </a:t>
            </a:r>
            <a:r>
              <a:rPr lang="en-AU" sz="2400" dirty="0"/>
              <a:t>to </a:t>
            </a:r>
            <a:r>
              <a:rPr lang="en-AU" sz="2400" b="1" i="1" u="sng" dirty="0">
                <a:solidFill>
                  <a:srgbClr val="FF0000"/>
                </a:solidFill>
              </a:rPr>
              <a:t>sabotage</a:t>
            </a:r>
            <a:r>
              <a:rPr lang="en-AU" sz="2400" b="1" u="sng" dirty="0">
                <a:solidFill>
                  <a:srgbClr val="FF0000"/>
                </a:solidFill>
              </a:rPr>
              <a:t> the court</a:t>
            </a:r>
            <a:r>
              <a:rPr lang="en-AU" sz="2400" b="1" dirty="0">
                <a:solidFill>
                  <a:srgbClr val="FF0000"/>
                </a:solidFill>
              </a:rPr>
              <a:t> </a:t>
            </a:r>
            <a:r>
              <a:rPr lang="en-AU" sz="2400" dirty="0">
                <a:solidFill>
                  <a:srgbClr val="000000"/>
                </a:solidFill>
              </a:rPr>
              <a:t>because they don’t want Americans being put on trial by anyone but Americans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 smtClean="0"/>
              <a:t>They have </a:t>
            </a:r>
            <a:r>
              <a:rPr lang="en-AU" sz="2400" b="1" u="sng" dirty="0" smtClean="0">
                <a:solidFill>
                  <a:srgbClr val="FF0000"/>
                </a:solidFill>
              </a:rPr>
              <a:t>encouraged other countries to not cooperate</a:t>
            </a:r>
            <a:r>
              <a:rPr lang="en-AU" sz="2400" dirty="0" smtClean="0"/>
              <a:t> with the court.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570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" y="2450141"/>
            <a:ext cx="5247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/>
              <a:t>The </a:t>
            </a:r>
            <a:r>
              <a:rPr lang="en-AU" sz="3200" b="1" u="sng" dirty="0">
                <a:solidFill>
                  <a:srgbClr val="0000FF"/>
                </a:solidFill>
              </a:rPr>
              <a:t>ICC</a:t>
            </a:r>
            <a:r>
              <a:rPr lang="en-AU" sz="3200" dirty="0"/>
              <a:t> </a:t>
            </a:r>
            <a:r>
              <a:rPr lang="en-AU" sz="3200" b="1" i="1" u="sng" dirty="0">
                <a:solidFill>
                  <a:srgbClr val="FF0000"/>
                </a:solidFill>
              </a:rPr>
              <a:t>only recently</a:t>
            </a:r>
            <a:r>
              <a:rPr lang="en-AU" sz="3200" b="1" dirty="0">
                <a:solidFill>
                  <a:srgbClr val="008000"/>
                </a:solidFill>
              </a:rPr>
              <a:t> </a:t>
            </a:r>
            <a:r>
              <a:rPr lang="en-AU" sz="3200" b="1" u="sng" dirty="0">
                <a:solidFill>
                  <a:srgbClr val="008000"/>
                </a:solidFill>
              </a:rPr>
              <a:t>got its first conviction</a:t>
            </a:r>
            <a:r>
              <a:rPr lang="en-AU" sz="3200" dirty="0"/>
              <a:t> (</a:t>
            </a:r>
            <a:r>
              <a:rPr lang="en-AU" sz="3200" b="1" u="sng" dirty="0">
                <a:solidFill>
                  <a:srgbClr val="0000FF"/>
                </a:solidFill>
              </a:rPr>
              <a:t>Thomas </a:t>
            </a:r>
            <a:r>
              <a:rPr lang="en-AU" sz="3200" b="1" u="sng" dirty="0" err="1">
                <a:solidFill>
                  <a:srgbClr val="0000FF"/>
                </a:solidFill>
              </a:rPr>
              <a:t>Lubanga</a:t>
            </a:r>
            <a:r>
              <a:rPr lang="en-AU" sz="3200" b="1" u="sng" dirty="0">
                <a:solidFill>
                  <a:srgbClr val="0000FF"/>
                </a:solidFill>
              </a:rPr>
              <a:t> (2012</a:t>
            </a:r>
            <a:r>
              <a:rPr lang="en-AU" sz="3200" b="1" u="sng" dirty="0" smtClean="0">
                <a:solidFill>
                  <a:srgbClr val="0000FF"/>
                </a:solidFill>
              </a:rPr>
              <a:t>) from the Democratic Republic of the Congo</a:t>
            </a:r>
            <a:r>
              <a:rPr lang="en-AU" sz="3200" dirty="0" smtClean="0"/>
              <a:t>)</a:t>
            </a:r>
            <a:r>
              <a:rPr lang="en-AU" sz="3200" dirty="0"/>
              <a:t>, which shows what a </a:t>
            </a:r>
            <a:r>
              <a:rPr lang="en-AU" sz="3200" b="1" u="sng" dirty="0">
                <a:solidFill>
                  <a:srgbClr val="FF0000"/>
                </a:solidFill>
              </a:rPr>
              <a:t>long process</a:t>
            </a:r>
            <a:r>
              <a:rPr lang="en-AU" sz="3200" dirty="0"/>
              <a:t> it is.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25187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Evaluation</a:t>
            </a:r>
            <a:r>
              <a:rPr lang="en-US" sz="3200" dirty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ICC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684" r="84737">
                        <a14:foregroundMark x1="28947" y1="35573" x2="30263" y2="56522"/>
                        <a14:foregroundMark x1="72895" y1="39921" x2="73158" y2="53755"/>
                        <a14:foregroundMark x1="71053" y1="55731" x2="70263" y2="62451"/>
                        <a14:foregroundMark x1="32105" y1="71937" x2="29737" y2="96047"/>
                        <a14:foregroundMark x1="25000" y1="76680" x2="25263" y2="98814"/>
                        <a14:foregroundMark x1="26053" y1="74704" x2="22632" y2="79447"/>
                        <a14:foregroundMark x1="66316" y1="78656" x2="79211" y2="86166"/>
                        <a14:foregroundMark x1="68947" y1="66008" x2="66579" y2="73913"/>
                      </a14:backgroundRemoval>
                    </a14:imgEffect>
                  </a14:imgLayer>
                </a14:imgProps>
              </a:ext>
            </a:extLst>
          </a:blip>
          <a:srcRect l="23684" r="19211"/>
          <a:stretch/>
        </p:blipFill>
        <p:spPr>
          <a:xfrm>
            <a:off x="5247145" y="1920962"/>
            <a:ext cx="3896855" cy="45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841243"/>
            <a:ext cx="60706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In the same year, it also had its first </a:t>
            </a:r>
            <a:r>
              <a:rPr lang="en-AU" sz="3200" b="1" i="1" u="sng" dirty="0" smtClean="0">
                <a:solidFill>
                  <a:srgbClr val="FF0000"/>
                </a:solidFill>
              </a:rPr>
              <a:t>acquittal</a:t>
            </a:r>
            <a:r>
              <a:rPr lang="en-AU" sz="3200" dirty="0" smtClean="0"/>
              <a:t> (</a:t>
            </a:r>
            <a:r>
              <a:rPr lang="en-US" sz="3200" b="1" u="sng" dirty="0" err="1" smtClean="0">
                <a:solidFill>
                  <a:srgbClr val="0000FF"/>
                </a:solidFill>
              </a:rPr>
              <a:t>Ngudjolo</a:t>
            </a:r>
            <a:r>
              <a:rPr lang="en-US" sz="3200" b="1" u="sng" dirty="0" smtClean="0">
                <a:solidFill>
                  <a:srgbClr val="0000FF"/>
                </a:solidFill>
              </a:rPr>
              <a:t> (2012)</a:t>
            </a:r>
            <a:r>
              <a:rPr lang="en-US" sz="3200" dirty="0" smtClean="0"/>
              <a:t>).</a:t>
            </a:r>
          </a:p>
          <a:p>
            <a:endParaRPr lang="en-US" sz="3200" dirty="0"/>
          </a:p>
          <a:p>
            <a:r>
              <a:rPr lang="en-US" sz="3200" dirty="0" smtClean="0"/>
              <a:t>This raised </a:t>
            </a:r>
            <a:r>
              <a:rPr lang="en-US" sz="3200" b="1" u="sng" dirty="0" smtClean="0">
                <a:solidFill>
                  <a:srgbClr val="FF0000"/>
                </a:solidFill>
              </a:rPr>
              <a:t>questions about the ability of the prosecutors</a:t>
            </a:r>
            <a:r>
              <a:rPr lang="en-US" sz="3200" dirty="0" smtClean="0"/>
              <a:t> to get a conviction… </a:t>
            </a:r>
          </a:p>
          <a:p>
            <a:pPr algn="r"/>
            <a:r>
              <a:rPr lang="en-US" sz="3200" dirty="0" smtClean="0"/>
              <a:t>… BUT, at least it shows that the court is </a:t>
            </a:r>
            <a:r>
              <a:rPr lang="en-US" sz="3200" b="1" i="1" u="sng" dirty="0" smtClean="0">
                <a:solidFill>
                  <a:srgbClr val="008000"/>
                </a:solidFill>
              </a:rPr>
              <a:t>impartial</a:t>
            </a:r>
            <a:r>
              <a:rPr lang="en-US" sz="3200" dirty="0" smtClean="0"/>
              <a:t> (it isn’t just going to convict everyone – </a:t>
            </a:r>
            <a:r>
              <a:rPr lang="en-US" sz="3200" b="1" u="sng" dirty="0" smtClean="0">
                <a:solidFill>
                  <a:srgbClr val="008000"/>
                </a:solidFill>
              </a:rPr>
              <a:t>there is a proper trial process</a:t>
            </a:r>
            <a:r>
              <a:rPr lang="en-US" sz="3200" dirty="0" smtClean="0"/>
              <a:t> happening).</a:t>
            </a:r>
            <a:endParaRPr lang="en-A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625" r="93281">
                        <a14:foregroundMark x1="85313" y1="60000" x2="76719" y2="93889"/>
                        <a14:foregroundMark x1="76719" y1="82500" x2="65469" y2="95278"/>
                        <a14:foregroundMark x1="86719" y1="66667" x2="85625" y2="90278"/>
                        <a14:foregroundMark x1="87500" y1="86389" x2="90313" y2="82222"/>
                        <a14:foregroundMark x1="87344" y1="58056" x2="83906" y2="56667"/>
                        <a14:foregroundMark x1="54219" y1="55556" x2="47813" y2="94722"/>
                      </a14:backgroundRemoval>
                    </a14:imgEffect>
                  </a14:imgLayer>
                </a14:imgProps>
              </a:ext>
            </a:extLst>
          </a:blip>
          <a:srcRect l="49374" r="12813"/>
          <a:stretch/>
        </p:blipFill>
        <p:spPr>
          <a:xfrm>
            <a:off x="6070600" y="1942141"/>
            <a:ext cx="30734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5187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Evaluation</a:t>
            </a:r>
            <a:r>
              <a:rPr lang="en-US" sz="3200" dirty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ICC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29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8412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There have also been accusations of an African bias in the cases…</a:t>
            </a:r>
            <a:endParaRPr lang="en-A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5187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Evaluation</a:t>
            </a:r>
            <a:r>
              <a:rPr lang="en-US" sz="3200" dirty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ICC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918461"/>
            <a:ext cx="8102600" cy="37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21135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BUT, in the past 20 years: lots of progress in prosecuting those involved in international crime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3631491"/>
            <a:ext cx="9144000" cy="523220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System of international criminal justice: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7097" y="4604508"/>
            <a:ext cx="2365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Ad hoc</a:t>
            </a:r>
            <a:r>
              <a:rPr lang="en-US" sz="2400" b="1" dirty="0" smtClean="0"/>
              <a:t> Tribunals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4088" y="6023966"/>
            <a:ext cx="376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International Criminal Court</a:t>
            </a:r>
            <a:endParaRPr 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1335" y="4191546"/>
            <a:ext cx="4385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FF"/>
                </a:solidFill>
              </a:rPr>
              <a:t>ICT</a:t>
            </a:r>
            <a:r>
              <a:rPr lang="en-US" sz="2800" b="1" u="sng" dirty="0" smtClean="0">
                <a:solidFill>
                  <a:srgbClr val="FF00FF"/>
                </a:solidFill>
              </a:rPr>
              <a:t>Y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400" dirty="0" smtClean="0"/>
              <a:t>(International Criminal Tribunal for the former Yugoslavia)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59834" y="4866118"/>
            <a:ext cx="3384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FF"/>
                </a:solidFill>
              </a:rPr>
              <a:t>ICT</a:t>
            </a:r>
            <a:r>
              <a:rPr lang="en-US" sz="2800" b="1" u="sng" dirty="0" smtClean="0">
                <a:solidFill>
                  <a:srgbClr val="FF00FF"/>
                </a:solidFill>
              </a:rPr>
              <a:t>R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400" dirty="0" smtClean="0"/>
              <a:t>(International Criminal Tribunal for Rwanda)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17450" y="5843569"/>
            <a:ext cx="4070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Since 2002</a:t>
            </a:r>
          </a:p>
          <a:p>
            <a:pPr algn="ctr"/>
            <a:r>
              <a:rPr lang="en-US" sz="1400" dirty="0" smtClean="0"/>
              <a:t>Deals with </a:t>
            </a:r>
            <a:r>
              <a:rPr lang="en-US" sz="1400" b="1" dirty="0" smtClean="0"/>
              <a:t>current &amp; future</a:t>
            </a:r>
            <a:r>
              <a:rPr lang="en-US" sz="1400" dirty="0" smtClean="0"/>
              <a:t> crimes against humanity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22356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Between 1945-1990</a:t>
            </a:r>
            <a:r>
              <a:rPr lang="en-US" b="1" dirty="0" smtClean="0"/>
              <a:t> </a:t>
            </a:r>
            <a:r>
              <a:rPr lang="en-US" dirty="0" smtClean="0"/>
              <a:t>– genocide claimed more than 180 million lives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1" y="27102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Almost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none</a:t>
            </a:r>
            <a:r>
              <a:rPr lang="en-US" b="1" dirty="0" smtClean="0">
                <a:solidFill>
                  <a:srgbClr val="FF0000"/>
                </a:solidFill>
              </a:rPr>
              <a:t> of the people involved in this were </a:t>
            </a:r>
            <a:r>
              <a:rPr lang="en-US" b="1" u="sng" dirty="0" smtClean="0">
                <a:solidFill>
                  <a:srgbClr val="FF0000"/>
                </a:solidFill>
              </a:rPr>
              <a:t>prosecuted</a:t>
            </a:r>
            <a:r>
              <a:rPr lang="en-US" b="1" dirty="0" smtClean="0">
                <a:solidFill>
                  <a:srgbClr val="FF0000"/>
                </a:solidFill>
              </a:rPr>
              <a:t> during that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414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There’s no way we’ve got enough time to go through the ways of dealing with </a:t>
            </a:r>
            <a:r>
              <a:rPr lang="en-US" i="1" dirty="0" smtClean="0"/>
              <a:t>every</a:t>
            </a:r>
            <a:r>
              <a:rPr lang="en-US" dirty="0" smtClean="0"/>
              <a:t> type of international crime, so we’ll just </a:t>
            </a:r>
            <a:r>
              <a:rPr lang="en-US" b="1" i="1" u="sng" dirty="0" smtClean="0"/>
              <a:t>focus</a:t>
            </a:r>
            <a:r>
              <a:rPr lang="en-US" dirty="0" smtClean="0"/>
              <a:t> on </a:t>
            </a:r>
            <a:r>
              <a:rPr lang="en-US" b="1" u="sng" dirty="0" smtClean="0"/>
              <a:t>Crimes Against Humanity</a:t>
            </a:r>
            <a:r>
              <a:rPr lang="en-US" dirty="0" smtClean="0"/>
              <a:t> (the </a:t>
            </a:r>
            <a:r>
              <a:rPr lang="en-US" i="1" dirty="0" smtClean="0"/>
              <a:t>most serious</a:t>
            </a:r>
            <a:r>
              <a:rPr lang="en-US" dirty="0" smtClean="0"/>
              <a:t> crimes against the international community)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970" y="5020912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Set up after </a:t>
            </a:r>
            <a:r>
              <a:rPr lang="en-US" sz="1400" b="1" i="1" u="sng" dirty="0" smtClean="0"/>
              <a:t>specific events</a:t>
            </a:r>
            <a:endParaRPr lang="en-US" sz="14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1657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the Former Yugoslavia</a:t>
            </a:r>
            <a:r>
              <a:rPr lang="en-AU" sz="2400" dirty="0"/>
              <a:t> </a:t>
            </a:r>
            <a:r>
              <a:rPr lang="en-AU" sz="2400" b="1" dirty="0"/>
              <a:t>(</a:t>
            </a:r>
            <a:r>
              <a:rPr lang="en-AU" sz="2400" b="1" u="sng" dirty="0">
                <a:solidFill>
                  <a:srgbClr val="0000FF"/>
                </a:solidFill>
              </a:rPr>
              <a:t>ICT</a:t>
            </a:r>
            <a:r>
              <a:rPr lang="en-AU" sz="2400" b="1" u="sng" dirty="0">
                <a:solidFill>
                  <a:srgbClr val="FF00FF"/>
                </a:solidFill>
              </a:rPr>
              <a:t>Y</a:t>
            </a:r>
            <a:r>
              <a:rPr lang="en-AU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46" y="2387600"/>
            <a:ext cx="5127654" cy="341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412137"/>
            <a:ext cx="401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This was created by a </a:t>
            </a:r>
            <a:r>
              <a:rPr lang="en-AU" sz="2400" b="1" u="sng" dirty="0">
                <a:solidFill>
                  <a:srgbClr val="0000FF"/>
                </a:solidFill>
              </a:rPr>
              <a:t>UN Security Council Resolution</a:t>
            </a:r>
            <a:r>
              <a:rPr lang="en-AU" sz="2400" dirty="0"/>
              <a:t> (decision) in 1993. It has jurisdiction (power) over breaches of the </a:t>
            </a:r>
            <a:r>
              <a:rPr lang="en-AU" sz="2400" b="1" u="sng" dirty="0">
                <a:solidFill>
                  <a:srgbClr val="0000FF"/>
                </a:solidFill>
              </a:rPr>
              <a:t>Geneva Conventions</a:t>
            </a:r>
            <a:r>
              <a:rPr lang="en-AU" sz="2400" dirty="0"/>
              <a:t> </a:t>
            </a:r>
            <a:r>
              <a:rPr lang="en-AU" sz="2400" i="1" dirty="0"/>
              <a:t>and</a:t>
            </a:r>
            <a:r>
              <a:rPr lang="en-AU" sz="2400" dirty="0"/>
              <a:t> </a:t>
            </a:r>
            <a:r>
              <a:rPr lang="en-AU" sz="2400" b="1" u="sng" dirty="0">
                <a:solidFill>
                  <a:srgbClr val="0000FF"/>
                </a:solidFill>
              </a:rPr>
              <a:t>international customary law</a:t>
            </a:r>
            <a:r>
              <a:rPr lang="en-AU" sz="2400" dirty="0"/>
              <a:t> committed in the former Yugoslavia since 1991.</a:t>
            </a:r>
          </a:p>
        </p:txBody>
      </p:sp>
    </p:spTree>
    <p:extLst>
      <p:ext uri="{BB962C8B-B14F-4D97-AF65-F5344CB8AC3E}">
        <p14:creationId xmlns:p14="http://schemas.microsoft.com/office/powerpoint/2010/main" val="90249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the Former Yugoslavia</a:t>
            </a:r>
            <a:r>
              <a:rPr lang="en-AU" sz="2400" dirty="0"/>
              <a:t> </a:t>
            </a:r>
            <a:r>
              <a:rPr lang="en-AU" sz="2400" b="1" dirty="0"/>
              <a:t>(</a:t>
            </a:r>
            <a:r>
              <a:rPr lang="en-AU" sz="2400" b="1" u="sng" dirty="0">
                <a:solidFill>
                  <a:srgbClr val="0000FF"/>
                </a:solidFill>
              </a:rPr>
              <a:t>ICT</a:t>
            </a:r>
            <a:r>
              <a:rPr lang="en-AU" sz="2400" b="1" u="sng" dirty="0">
                <a:solidFill>
                  <a:srgbClr val="FF00FF"/>
                </a:solidFill>
              </a:rPr>
              <a:t>Y</a:t>
            </a:r>
            <a:r>
              <a:rPr lang="en-AU" sz="2400" b="1" dirty="0"/>
              <a:t>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532009"/>
            <a:ext cx="4955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BIG </a:t>
            </a:r>
            <a:r>
              <a:rPr lang="en-AU" sz="2400" b="1" u="sng" dirty="0">
                <a:solidFill>
                  <a:srgbClr val="0000FF"/>
                </a:solidFill>
              </a:rPr>
              <a:t>ICTY</a:t>
            </a:r>
            <a:r>
              <a:rPr lang="en-AU" sz="2400" dirty="0"/>
              <a:t> </a:t>
            </a:r>
            <a:r>
              <a:rPr lang="en-AU" sz="2400" b="1" u="sng" dirty="0"/>
              <a:t>CASE 1</a:t>
            </a:r>
            <a:r>
              <a:rPr lang="en-AU" sz="2400" dirty="0"/>
              <a:t>: </a:t>
            </a:r>
            <a:r>
              <a:rPr lang="en-AU" sz="2400" b="1" u="sng" dirty="0">
                <a:solidFill>
                  <a:srgbClr val="0000FF"/>
                </a:solidFill>
              </a:rPr>
              <a:t>Slobodan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Milošević</a:t>
            </a:r>
            <a:r>
              <a:rPr lang="en-AU" sz="2400" dirty="0" smtClean="0"/>
              <a:t> 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/>
              <a:t>Arrested for ‘</a:t>
            </a:r>
            <a:r>
              <a:rPr lang="en-AU" sz="2400" b="1" u="sng" dirty="0"/>
              <a:t>war crimes</a:t>
            </a:r>
            <a:r>
              <a:rPr lang="en-AU" sz="2400" dirty="0"/>
              <a:t>’ and ‘</a:t>
            </a:r>
            <a:r>
              <a:rPr lang="en-AU" sz="2400" b="1" u="sng" dirty="0"/>
              <a:t>crimes against humanity</a:t>
            </a:r>
            <a:r>
              <a:rPr lang="en-AU" sz="2400" dirty="0"/>
              <a:t>’ in 2001, placed on trial in 2002 and </a:t>
            </a:r>
            <a:r>
              <a:rPr lang="en-AU" sz="2400" b="1" i="1" u="sng" dirty="0"/>
              <a:t>died</a:t>
            </a:r>
            <a:r>
              <a:rPr lang="en-AU" sz="2400" dirty="0"/>
              <a:t> just before the end of his trial in </a:t>
            </a:r>
            <a:r>
              <a:rPr lang="en-AU" sz="2400" b="1" dirty="0"/>
              <a:t>2006</a:t>
            </a:r>
            <a:r>
              <a:rPr lang="en-AU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en-AU" sz="2400" dirty="0"/>
              <a:t>This was obviously </a:t>
            </a:r>
            <a:r>
              <a:rPr lang="en-AU" sz="2400" b="1" u="sng" dirty="0">
                <a:solidFill>
                  <a:srgbClr val="FF0000"/>
                </a:solidFill>
              </a:rPr>
              <a:t>not very effective because it took </a:t>
            </a:r>
            <a:r>
              <a:rPr lang="en-AU" sz="2400" b="1" u="sng" dirty="0" err="1">
                <a:solidFill>
                  <a:srgbClr val="FF0000"/>
                </a:solidFill>
              </a:rPr>
              <a:t>soooooo</a:t>
            </a:r>
            <a:r>
              <a:rPr lang="en-AU" sz="2400" b="1" u="sng" dirty="0">
                <a:solidFill>
                  <a:srgbClr val="FF0000"/>
                </a:solidFill>
              </a:rPr>
              <a:t> long to try him that he literally died waiting for his trial to finish</a:t>
            </a:r>
            <a:r>
              <a:rPr lang="en-AU" sz="2400" dirty="0"/>
              <a:t>.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13556" r="97556">
                        <a14:foregroundMark x1="57778" y1="17000" x2="56444" y2="8000"/>
                        <a14:foregroundMark x1="56000" y1="5667" x2="41778" y2="6667"/>
                        <a14:foregroundMark x1="39778" y1="14000" x2="40889" y2="6000"/>
                        <a14:foregroundMark x1="42889" y1="4333" x2="50667" y2="4333"/>
                        <a14:backgroundMark x1="42667" y1="333" x2="55333" y2="333"/>
                      </a14:backgroundRemoval>
                    </a14:imgEffect>
                  </a14:imgLayer>
                </a14:imgProps>
              </a:ext>
            </a:extLst>
          </a:blip>
          <a:srcRect l="24063" r="2641"/>
          <a:stretch/>
        </p:blipFill>
        <p:spPr>
          <a:xfrm>
            <a:off x="4955163" y="2328947"/>
            <a:ext cx="41888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the Former Yugoslavia</a:t>
            </a:r>
            <a:r>
              <a:rPr lang="en-AU" sz="2400" dirty="0"/>
              <a:t> </a:t>
            </a:r>
            <a:r>
              <a:rPr lang="en-AU" sz="2400" b="1" dirty="0"/>
              <a:t>(</a:t>
            </a:r>
            <a:r>
              <a:rPr lang="en-AU" sz="2400" b="1" u="sng" dirty="0">
                <a:solidFill>
                  <a:srgbClr val="0000FF"/>
                </a:solidFill>
              </a:rPr>
              <a:t>ICT</a:t>
            </a:r>
            <a:r>
              <a:rPr lang="en-AU" sz="2400" b="1" u="sng" dirty="0">
                <a:solidFill>
                  <a:srgbClr val="FF00FF"/>
                </a:solidFill>
              </a:rPr>
              <a:t>Y</a:t>
            </a:r>
            <a:r>
              <a:rPr lang="en-AU" sz="2400" b="1" dirty="0"/>
              <a:t>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532009"/>
            <a:ext cx="4955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BIG </a:t>
            </a:r>
            <a:r>
              <a:rPr lang="en-AU" sz="2400" b="1" u="sng" dirty="0">
                <a:solidFill>
                  <a:srgbClr val="0000FF"/>
                </a:solidFill>
              </a:rPr>
              <a:t>ICTY</a:t>
            </a:r>
            <a:r>
              <a:rPr lang="en-AU" sz="2400" dirty="0"/>
              <a:t> </a:t>
            </a:r>
            <a:r>
              <a:rPr lang="en-AU" sz="2400" b="1" u="sng" dirty="0"/>
              <a:t>CASE </a:t>
            </a:r>
            <a:r>
              <a:rPr lang="en-AU" sz="2400" b="1" u="sng" dirty="0" smtClean="0"/>
              <a:t>2</a:t>
            </a:r>
            <a:r>
              <a:rPr lang="en-AU" sz="2400" dirty="0" smtClean="0"/>
              <a:t>: </a:t>
            </a:r>
            <a:r>
              <a:rPr lang="en-AU" sz="2400" b="1" u="sng" dirty="0" smtClean="0">
                <a:solidFill>
                  <a:srgbClr val="0000FF"/>
                </a:solidFill>
              </a:rPr>
              <a:t>Radovan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Karadižić</a:t>
            </a:r>
            <a:r>
              <a:rPr lang="en-AU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AU" sz="2400" dirty="0" smtClean="0"/>
              <a:t>Still on trial.</a:t>
            </a:r>
          </a:p>
          <a:p>
            <a:pPr marL="342900" indent="-342900">
              <a:buFontTx/>
              <a:buChar char="-"/>
            </a:pPr>
            <a:r>
              <a:rPr lang="en-AU" sz="2400" dirty="0" smtClean="0"/>
              <a:t>Already acquitted of one count of genocide.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2" b="100000" l="0" r="100000">
                        <a14:foregroundMark x1="46094" y1="7917" x2="54375" y2="8750"/>
                        <a14:foregroundMark x1="61094" y1="12917" x2="58125" y2="9583"/>
                        <a14:foregroundMark x1="46094" y1="6042" x2="41719" y2="10833"/>
                        <a14:backgroundMark x1="42500" y1="43958" x2="41250" y2="43542"/>
                      </a14:backgroundRemoval>
                    </a14:imgEffect>
                  </a14:imgLayer>
                </a14:imgProps>
              </a:ext>
            </a:extLst>
          </a:blip>
          <a:srcRect l="22505" r="16462"/>
          <a:stretch/>
        </p:blipFill>
        <p:spPr>
          <a:xfrm>
            <a:off x="5499100" y="1993972"/>
            <a:ext cx="3644900" cy="44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the Former Yugoslavia</a:t>
            </a:r>
            <a:r>
              <a:rPr lang="en-AU" sz="2400" dirty="0"/>
              <a:t> </a:t>
            </a:r>
            <a:r>
              <a:rPr lang="en-AU" sz="2400" b="1" dirty="0"/>
              <a:t>(</a:t>
            </a:r>
            <a:r>
              <a:rPr lang="en-AU" sz="2400" b="1" u="sng" dirty="0">
                <a:solidFill>
                  <a:srgbClr val="0000FF"/>
                </a:solidFill>
              </a:rPr>
              <a:t>ICT</a:t>
            </a:r>
            <a:r>
              <a:rPr lang="en-AU" sz="2400" b="1" u="sng" dirty="0">
                <a:solidFill>
                  <a:srgbClr val="FF00FF"/>
                </a:solidFill>
              </a:rPr>
              <a:t>Y</a:t>
            </a:r>
            <a:r>
              <a:rPr lang="en-AU" sz="2400" b="1" dirty="0"/>
              <a:t>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532009"/>
            <a:ext cx="5803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BIG </a:t>
            </a:r>
            <a:r>
              <a:rPr lang="en-AU" sz="2400" b="1" u="sng" dirty="0">
                <a:solidFill>
                  <a:srgbClr val="0000FF"/>
                </a:solidFill>
              </a:rPr>
              <a:t>ICTY</a:t>
            </a:r>
            <a:r>
              <a:rPr lang="en-AU" sz="2400" dirty="0"/>
              <a:t> </a:t>
            </a:r>
            <a:r>
              <a:rPr lang="en-AU" sz="2400" b="1" u="sng" dirty="0"/>
              <a:t>CASE </a:t>
            </a:r>
            <a:r>
              <a:rPr lang="en-AU" sz="2400" b="1" u="sng" dirty="0" smtClean="0"/>
              <a:t>3</a:t>
            </a:r>
            <a:r>
              <a:rPr lang="en-AU" sz="2400" dirty="0" smtClean="0"/>
              <a:t>: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Ratko</a:t>
            </a:r>
            <a:r>
              <a:rPr lang="en-AU" sz="2400" b="1" u="sng" dirty="0" smtClean="0">
                <a:solidFill>
                  <a:srgbClr val="0000FF"/>
                </a:solidFill>
              </a:rPr>
              <a:t> </a:t>
            </a:r>
            <a:r>
              <a:rPr lang="en-AU" sz="2400" b="1" u="sng" dirty="0" err="1" smtClean="0">
                <a:solidFill>
                  <a:srgbClr val="0000FF"/>
                </a:solidFill>
              </a:rPr>
              <a:t>Mladić</a:t>
            </a:r>
            <a:r>
              <a:rPr lang="en-AU" sz="2400" b="1" u="sng" dirty="0" smtClean="0">
                <a:solidFill>
                  <a:srgbClr val="0000FF"/>
                </a:solidFill>
              </a:rPr>
              <a:t> (AKA “God”)</a:t>
            </a:r>
            <a:endParaRPr lang="en-AU" sz="2400" dirty="0" smtClean="0"/>
          </a:p>
          <a:p>
            <a:pPr marL="342900" indent="-342900">
              <a:buFontTx/>
              <a:buChar char="-"/>
            </a:pPr>
            <a:r>
              <a:rPr lang="en-AU" sz="2400" dirty="0" smtClean="0"/>
              <a:t>Big role in the </a:t>
            </a:r>
            <a:r>
              <a:rPr lang="en-US" sz="2400" dirty="0" smtClean="0"/>
              <a:t>Srebrenica </a:t>
            </a:r>
            <a:r>
              <a:rPr lang="en-AU" sz="2400" dirty="0" smtClean="0"/>
              <a:t>massacre.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83333" x2="14565" y2="91304"/>
                        <a14:foregroundMark x1="93261" y1="74638" x2="86522" y2="88043"/>
                        <a14:foregroundMark x1="95217" y1="91304" x2="81087" y2="92391"/>
                        <a14:foregroundMark x1="3261" y1="85870" x2="11087" y2="95652"/>
                        <a14:backgroundMark x1="77609" y1="8696" x2="84783" y2="36232"/>
                        <a14:backgroundMark x1="63696" y1="49275" x2="64783" y2="44565"/>
                      </a14:backgroundRemoval>
                    </a14:imgEffect>
                  </a14:imgLayer>
                </a14:imgProps>
              </a:ext>
            </a:extLst>
          </a:blip>
          <a:srcRect l="20723" r="18177"/>
          <a:stretch/>
        </p:blipFill>
        <p:spPr>
          <a:xfrm>
            <a:off x="5243109" y="2316109"/>
            <a:ext cx="3900891" cy="38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1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5187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Evaluation</a:t>
            </a:r>
            <a:r>
              <a:rPr lang="en-US" sz="3200" dirty="0" smtClean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ICT</a:t>
            </a:r>
            <a:r>
              <a:rPr lang="en-US" sz="3200" b="1" u="sng" dirty="0" smtClean="0">
                <a:solidFill>
                  <a:srgbClr val="FF00FF"/>
                </a:solidFill>
              </a:rPr>
              <a:t>Y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r>
              <a:rPr lang="en-AU" sz="3200" dirty="0"/>
              <a:t>There have </a:t>
            </a:r>
            <a:r>
              <a:rPr lang="en-AU" sz="3200" dirty="0" smtClean="0"/>
              <a:t>been </a:t>
            </a:r>
            <a:r>
              <a:rPr lang="en-AU" sz="3200" b="1" u="sng" dirty="0">
                <a:solidFill>
                  <a:srgbClr val="0000FF"/>
                </a:solidFill>
              </a:rPr>
              <a:t>64 convictions</a:t>
            </a:r>
            <a:r>
              <a:rPr lang="en-AU" sz="3200" dirty="0"/>
              <a:t> of war criminals so far. </a:t>
            </a:r>
            <a:r>
              <a:rPr lang="en-AU" sz="3200" dirty="0" smtClean="0"/>
              <a:t>Victims groups feel </a:t>
            </a:r>
            <a:r>
              <a:rPr lang="en-AU" sz="3200" b="1" i="1" u="sng" dirty="0" smtClean="0">
                <a:solidFill>
                  <a:srgbClr val="FF0000"/>
                </a:solidFill>
              </a:rPr>
              <a:t>this is not enough</a:t>
            </a:r>
            <a:r>
              <a:rPr lang="en-AU" sz="3200" dirty="0" smtClean="0"/>
              <a:t>, given the </a:t>
            </a:r>
            <a:r>
              <a:rPr lang="en-AU" sz="3200" b="1" u="sng" dirty="0" smtClean="0">
                <a:solidFill>
                  <a:srgbClr val="FF0000"/>
                </a:solidFill>
              </a:rPr>
              <a:t>time</a:t>
            </a:r>
            <a:r>
              <a:rPr lang="en-AU" sz="3200" dirty="0" smtClean="0"/>
              <a:t> taken and the </a:t>
            </a:r>
            <a:r>
              <a:rPr lang="en-AU" sz="3200" b="1" u="sng" dirty="0" smtClean="0">
                <a:solidFill>
                  <a:srgbClr val="FF0000"/>
                </a:solidFill>
              </a:rPr>
              <a:t>cost</a:t>
            </a:r>
            <a:r>
              <a:rPr lang="en-AU" sz="3200" dirty="0" smtClean="0"/>
              <a:t> of the court.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30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5187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Evaluation</a:t>
            </a:r>
            <a:r>
              <a:rPr lang="en-US" sz="3200" dirty="0" smtClean="0"/>
              <a:t> of the </a:t>
            </a:r>
            <a:r>
              <a:rPr lang="en-US" sz="3200" b="1" u="sng" dirty="0" smtClean="0">
                <a:solidFill>
                  <a:srgbClr val="0000FF"/>
                </a:solidFill>
              </a:rPr>
              <a:t>ICT</a:t>
            </a:r>
            <a:r>
              <a:rPr lang="en-US" sz="3200" b="1" u="sng" dirty="0" smtClean="0">
                <a:solidFill>
                  <a:srgbClr val="FF00FF"/>
                </a:solidFill>
              </a:rPr>
              <a:t>Y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lvl="1"/>
            <a:r>
              <a:rPr lang="en-US" sz="3200" dirty="0"/>
              <a:t>“Justice is never perfect…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The </a:t>
            </a:r>
            <a:r>
              <a:rPr lang="en-US" sz="3200" b="1" u="sng" dirty="0">
                <a:solidFill>
                  <a:srgbClr val="0000FF"/>
                </a:solidFill>
              </a:rPr>
              <a:t>ICTY</a:t>
            </a:r>
            <a:r>
              <a:rPr lang="en-US" sz="3200" dirty="0"/>
              <a:t> is </a:t>
            </a:r>
            <a:r>
              <a:rPr lang="en-US" sz="3200" b="1" u="sng" dirty="0">
                <a:solidFill>
                  <a:srgbClr val="FF0000"/>
                </a:solidFill>
              </a:rPr>
              <a:t>slow</a:t>
            </a:r>
            <a:r>
              <a:rPr lang="en-US" sz="3200" dirty="0"/>
              <a:t>, it is </a:t>
            </a:r>
            <a:r>
              <a:rPr lang="en-US" sz="3200" b="1" u="sng" dirty="0">
                <a:solidFill>
                  <a:srgbClr val="FF0000"/>
                </a:solidFill>
              </a:rPr>
              <a:t>bureaucratic</a:t>
            </a:r>
            <a:r>
              <a:rPr lang="en-US" sz="3200" dirty="0"/>
              <a:t>, and it is </a:t>
            </a:r>
            <a:r>
              <a:rPr lang="en-US" sz="3200" b="1" u="sng" dirty="0">
                <a:solidFill>
                  <a:srgbClr val="FF0000"/>
                </a:solidFill>
              </a:rPr>
              <a:t>unloved by almost every nationality and ethnic group in the former Yugoslavia</a:t>
            </a:r>
            <a:r>
              <a:rPr lang="en-US" sz="3200" dirty="0"/>
              <a:t>. </a:t>
            </a:r>
          </a:p>
          <a:p>
            <a:pPr lvl="1"/>
            <a:endParaRPr lang="en-US" sz="3200" dirty="0"/>
          </a:p>
          <a:p>
            <a:pPr lvl="1"/>
            <a:r>
              <a:rPr lang="en-US" sz="3200" b="1" u="sng" dirty="0">
                <a:solidFill>
                  <a:srgbClr val="008000"/>
                </a:solidFill>
              </a:rPr>
              <a:t>But it has transformed butchers and gods back into men</a:t>
            </a:r>
            <a:r>
              <a:rPr lang="en-US" sz="3200" dirty="0"/>
              <a:t>”.</a:t>
            </a:r>
          </a:p>
          <a:p>
            <a:pPr algn="r"/>
            <a:r>
              <a:rPr lang="en-US" sz="3200" b="1" u="sng" dirty="0">
                <a:solidFill>
                  <a:srgbClr val="0000FF"/>
                </a:solidFill>
              </a:rPr>
              <a:t>House of Good and Evil (The Australian 2012)</a:t>
            </a:r>
          </a:p>
        </p:txBody>
      </p:sp>
    </p:spTree>
    <p:extLst>
      <p:ext uri="{BB962C8B-B14F-4D97-AF65-F5344CB8AC3E}">
        <p14:creationId xmlns:p14="http://schemas.microsoft.com/office/powerpoint/2010/main" val="8698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51" y="348176"/>
            <a:ext cx="2172747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DEALING WITH INTERNATIONAL CRIME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4608" y="1821531"/>
            <a:ext cx="46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2518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b="1" u="sng" dirty="0">
                <a:solidFill>
                  <a:srgbClr val="0000FF"/>
                </a:solidFill>
              </a:rPr>
              <a:t>International Criminal Tribunal for </a:t>
            </a:r>
            <a:r>
              <a:rPr lang="en-AU" sz="2400" b="1" u="sng" dirty="0">
                <a:solidFill>
                  <a:srgbClr val="FF00FF"/>
                </a:solidFill>
              </a:rPr>
              <a:t>Rwanda</a:t>
            </a:r>
            <a:r>
              <a:rPr lang="en-AU" sz="2400" dirty="0">
                <a:solidFill>
                  <a:srgbClr val="FF00FF"/>
                </a:solidFill>
              </a:rPr>
              <a:t> </a:t>
            </a:r>
            <a:r>
              <a:rPr lang="en-AU" sz="2400" dirty="0" smtClean="0"/>
              <a:t>(</a:t>
            </a:r>
            <a:r>
              <a:rPr lang="en-AU" sz="2400" b="1" u="sng" dirty="0" smtClean="0">
                <a:solidFill>
                  <a:srgbClr val="0000FF"/>
                </a:solidFill>
              </a:rPr>
              <a:t>ICT</a:t>
            </a:r>
            <a:r>
              <a:rPr lang="en-AU" sz="2400" b="1" u="sng" dirty="0" smtClean="0">
                <a:solidFill>
                  <a:srgbClr val="FF00FF"/>
                </a:solidFill>
              </a:rPr>
              <a:t>R</a:t>
            </a:r>
            <a:r>
              <a:rPr lang="en-AU" sz="2400" dirty="0" smtClean="0"/>
              <a:t>):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 smtClean="0"/>
              <a:t>Created in </a:t>
            </a:r>
            <a:r>
              <a:rPr lang="en-AU" sz="2400" dirty="0"/>
              <a:t>1994 and it has jurisdiction (power) over the genocide that was committed in Rwanda in </a:t>
            </a:r>
            <a:r>
              <a:rPr lang="en-AU" sz="2400" dirty="0" smtClean="0"/>
              <a:t>1994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It is supposed to finish its work before 2015.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4197819" cy="2501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9650" y="932952"/>
            <a:ext cx="2172747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/>
              <a:t> International measures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38" y="3571868"/>
            <a:ext cx="4926562" cy="32823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6235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Macintosh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Catholic Education Office Parramatta</dc:creator>
  <cp:lastModifiedBy>Catholic Education Office Parramatta</cp:lastModifiedBy>
  <cp:revision>1</cp:revision>
  <dcterms:created xsi:type="dcterms:W3CDTF">2013-05-31T03:43:45Z</dcterms:created>
  <dcterms:modified xsi:type="dcterms:W3CDTF">2013-05-31T03:44:02Z</dcterms:modified>
</cp:coreProperties>
</file>