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0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4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9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2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7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4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1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8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0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439FF-D35F-BF49-87BF-493CAB1B667D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9FD3-A1F5-424A-8327-831983C1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6367"/>
            <a:ext cx="9144000" cy="830997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domestic and international legal systems in dealing with international crime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34" y="1201594"/>
            <a:ext cx="3508881" cy="54925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7416" y="1027364"/>
            <a:ext cx="5476584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DOMESTIC</a:t>
            </a:r>
            <a:r>
              <a:rPr lang="en-US" sz="2400" dirty="0" smtClean="0"/>
              <a:t> measures: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3667416" y="2210138"/>
            <a:ext cx="54765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</a:t>
            </a:r>
            <a:r>
              <a:rPr lang="en-US" sz="3200" dirty="0"/>
              <a:t>have been </a:t>
            </a:r>
            <a:r>
              <a:rPr lang="en-US" sz="3200" b="1" i="1" u="sng" dirty="0">
                <a:solidFill>
                  <a:srgbClr val="008000"/>
                </a:solidFill>
              </a:rPr>
              <a:t>ACTIVE</a:t>
            </a:r>
            <a:r>
              <a:rPr lang="en-US" sz="3200" b="1" u="sng" dirty="0">
                <a:solidFill>
                  <a:srgbClr val="008000"/>
                </a:solidFill>
              </a:rPr>
              <a:t> in</a:t>
            </a:r>
            <a:r>
              <a:rPr lang="en-US" sz="3200" dirty="0"/>
              <a:t>: </a:t>
            </a:r>
          </a:p>
          <a:p>
            <a:pPr marL="342900" indent="-342900">
              <a:buAutoNum type="arabicPeriod"/>
            </a:pPr>
            <a:r>
              <a:rPr lang="en-US" sz="3200" dirty="0"/>
              <a:t>Signing international agreements</a:t>
            </a:r>
          </a:p>
          <a:p>
            <a:pPr marL="342900" indent="-342900">
              <a:buAutoNum type="arabicPeriod"/>
            </a:pPr>
            <a:r>
              <a:rPr lang="en-US" sz="3200" dirty="0"/>
              <a:t>Passing domestic laws to reflect those agreements</a:t>
            </a:r>
          </a:p>
          <a:p>
            <a:pPr marL="342900" indent="-342900">
              <a:buAutoNum type="arabicPeriod"/>
            </a:pPr>
            <a:r>
              <a:rPr lang="en-US" sz="3200" dirty="0"/>
              <a:t>Funding agencies to fight international crime</a:t>
            </a:r>
          </a:p>
        </p:txBody>
      </p:sp>
    </p:spTree>
    <p:extLst>
      <p:ext uri="{BB962C8B-B14F-4D97-AF65-F5344CB8AC3E}">
        <p14:creationId xmlns:p14="http://schemas.microsoft.com/office/powerpoint/2010/main" val="171505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34" y="1201594"/>
            <a:ext cx="3508881" cy="54925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67415" y="1479696"/>
            <a:ext cx="54765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have been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CRITICISED </a:t>
            </a:r>
            <a:r>
              <a:rPr lang="en-US" sz="2400" b="1" u="sng" dirty="0" smtClean="0">
                <a:solidFill>
                  <a:srgbClr val="FF0000"/>
                </a:solidFill>
              </a:rPr>
              <a:t>for</a:t>
            </a:r>
            <a:r>
              <a:rPr lang="en-US" sz="2400" dirty="0" smtClean="0"/>
              <a:t>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Not being active in prosecuting people accused of international crimes.</a:t>
            </a:r>
          </a:p>
          <a:p>
            <a:pPr lvl="1"/>
            <a:r>
              <a:rPr lang="en-US" i="1" dirty="0" smtClean="0"/>
              <a:t>e.g. Our </a:t>
            </a:r>
            <a:r>
              <a:rPr lang="en-US" b="1" i="1" u="sng" dirty="0" smtClean="0">
                <a:solidFill>
                  <a:srgbClr val="FF0000"/>
                </a:solidFill>
              </a:rPr>
              <a:t>A-G refused to </a:t>
            </a:r>
            <a:r>
              <a:rPr lang="en-US" b="1" i="1" u="sng" dirty="0">
                <a:solidFill>
                  <a:srgbClr val="FF0000"/>
                </a:solidFill>
              </a:rPr>
              <a:t>allow</a:t>
            </a:r>
            <a:r>
              <a:rPr lang="en-US" i="1" dirty="0"/>
              <a:t> </a:t>
            </a:r>
            <a:r>
              <a:rPr lang="en-US" b="1" i="1" u="sng" dirty="0">
                <a:solidFill>
                  <a:srgbClr val="0000FF"/>
                </a:solidFill>
              </a:rPr>
              <a:t>President </a:t>
            </a:r>
            <a:r>
              <a:rPr lang="en-US" b="1" i="1" u="sng" dirty="0" err="1" smtClean="0">
                <a:solidFill>
                  <a:srgbClr val="0000FF"/>
                </a:solidFill>
              </a:rPr>
              <a:t>Rajapaksa</a:t>
            </a:r>
            <a:r>
              <a:rPr lang="en-US" i="1" dirty="0" smtClean="0"/>
              <a:t> of Sri Lanka to be </a:t>
            </a:r>
            <a:r>
              <a:rPr lang="en-US" b="1" i="1" u="sng" dirty="0" smtClean="0">
                <a:solidFill>
                  <a:srgbClr val="FF0000"/>
                </a:solidFill>
              </a:rPr>
              <a:t>indicted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for war crimes. Our </a:t>
            </a:r>
            <a:r>
              <a:rPr lang="en-US" b="1" i="1" u="sng" dirty="0" smtClean="0">
                <a:solidFill>
                  <a:srgbClr val="0000FF"/>
                </a:solidFill>
              </a:rPr>
              <a:t>Criminal Code</a:t>
            </a:r>
            <a:r>
              <a:rPr lang="en-US" i="1" dirty="0" smtClean="0"/>
              <a:t> should be amended to stop this from happening. </a:t>
            </a:r>
            <a:r>
              <a:rPr lang="en-US" b="1" i="1" u="sng" dirty="0" smtClean="0">
                <a:solidFill>
                  <a:srgbClr val="FF0000"/>
                </a:solidFill>
              </a:rPr>
              <a:t>He should at least have been referred</a:t>
            </a:r>
            <a:r>
              <a:rPr lang="en-US" i="1" dirty="0" smtClean="0"/>
              <a:t> to the </a:t>
            </a:r>
            <a:r>
              <a:rPr lang="en-US" b="1" i="1" u="sng" dirty="0" smtClean="0">
                <a:solidFill>
                  <a:srgbClr val="0000FF"/>
                </a:solidFill>
              </a:rPr>
              <a:t>ICC</a:t>
            </a:r>
            <a:r>
              <a:rPr lang="en-US" i="1" dirty="0" smtClean="0"/>
              <a:t>.</a:t>
            </a:r>
          </a:p>
          <a:p>
            <a:pPr lvl="2"/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855" y="4470400"/>
            <a:ext cx="2983181" cy="2237386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667416" y="1027364"/>
            <a:ext cx="5476584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DOMESTIC</a:t>
            </a:r>
            <a:r>
              <a:rPr lang="en-US" sz="2400" dirty="0" smtClean="0"/>
              <a:t> measures: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96367"/>
            <a:ext cx="9144000" cy="830997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domestic and international legal systems in dealing with international crime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2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34" y="1201594"/>
            <a:ext cx="3508881" cy="54925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67414" y="1945304"/>
            <a:ext cx="54765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“There </a:t>
            </a:r>
            <a:r>
              <a:rPr lang="en-US" sz="3200" dirty="0"/>
              <a:t>just </a:t>
            </a:r>
            <a:r>
              <a:rPr lang="en-US" sz="3200" b="1" u="sng" dirty="0">
                <a:solidFill>
                  <a:srgbClr val="FF0000"/>
                </a:solidFill>
              </a:rPr>
              <a:t>does not seem to be enough political capital in prosecuting people who have committed horrendous atrocities against people in other countries</a:t>
            </a:r>
            <a:r>
              <a:rPr lang="en-US" sz="3200" dirty="0"/>
              <a:t>, whether they now live in Australia or </a:t>
            </a:r>
            <a:r>
              <a:rPr lang="en-US" sz="3200" dirty="0" smtClean="0"/>
              <a:t>not”.</a:t>
            </a:r>
          </a:p>
          <a:p>
            <a:pPr algn="r"/>
            <a:r>
              <a:rPr lang="en-US" sz="3200" b="1" u="sng" dirty="0">
                <a:solidFill>
                  <a:srgbClr val="0000FF"/>
                </a:solidFill>
              </a:rPr>
              <a:t>War crimes in Australia's too-hard basket? (ABC 2011</a:t>
            </a:r>
            <a:r>
              <a:rPr lang="en-US" sz="3200" b="1" u="sng" dirty="0" smtClean="0">
                <a:solidFill>
                  <a:srgbClr val="0000FF"/>
                </a:solidFill>
              </a:rPr>
              <a:t>)</a:t>
            </a:r>
            <a:endParaRPr lang="en-US" sz="3200" b="1" u="sng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7416" y="1027364"/>
            <a:ext cx="5476584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DOMESTIC</a:t>
            </a:r>
            <a:r>
              <a:rPr lang="en-US" sz="2400" dirty="0" smtClean="0"/>
              <a:t> measures: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6367"/>
            <a:ext cx="9144000" cy="830997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domestic and international legal systems in dealing with international crime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48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Catholic Education Office Parramatta</cp:lastModifiedBy>
  <cp:revision>1</cp:revision>
  <dcterms:created xsi:type="dcterms:W3CDTF">2013-05-31T03:44:42Z</dcterms:created>
  <dcterms:modified xsi:type="dcterms:W3CDTF">2013-05-31T03:45:03Z</dcterms:modified>
</cp:coreProperties>
</file>