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4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5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5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2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7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2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5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0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AC9A-AC94-3A4F-A429-9AE7936F07BE}" type="datetimeFigureOut">
              <a:rPr lang="en-US" smtClean="0"/>
              <a:t>29/07/14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3971-EADB-E948-9D5F-EBDFC17D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34" y="1201594"/>
            <a:ext cx="3508881" cy="5492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7416" y="1917738"/>
            <a:ext cx="5476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that you have to </a:t>
            </a:r>
            <a:r>
              <a:rPr lang="en-US" b="1" dirty="0" smtClean="0"/>
              <a:t>evaluate the effectiveness</a:t>
            </a:r>
            <a:r>
              <a:rPr lang="en-US" dirty="0" smtClean="0"/>
              <a:t> of domestic and international legal systems in dealing with international crime, it helps to </a:t>
            </a:r>
            <a:r>
              <a:rPr lang="en-US" b="1" dirty="0" smtClean="0"/>
              <a:t>have a reliable source of information and arguments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Luckily, there’s a Professor at UWS, </a:t>
            </a:r>
            <a:r>
              <a:rPr lang="en-US" b="1" u="sng" dirty="0" smtClean="0">
                <a:solidFill>
                  <a:srgbClr val="0000FF"/>
                </a:solidFill>
              </a:rPr>
              <a:t>Steven Freeland</a:t>
            </a:r>
            <a:r>
              <a:rPr lang="en-US" dirty="0" smtClean="0"/>
              <a:t>, who </a:t>
            </a:r>
            <a:r>
              <a:rPr lang="en-US" i="1" dirty="0" smtClean="0"/>
              <a:t>actually works</a:t>
            </a:r>
            <a:r>
              <a:rPr lang="en-US" dirty="0" smtClean="0"/>
              <a:t> in the international criminal justice system, who wrote a conveniently named paper called</a:t>
            </a:r>
          </a:p>
          <a:p>
            <a:endParaRPr lang="en-US" dirty="0"/>
          </a:p>
          <a:p>
            <a:pPr algn="ctr"/>
            <a:r>
              <a:rPr lang="en-US" b="1" u="sng" dirty="0" smtClean="0">
                <a:solidFill>
                  <a:srgbClr val="0000FF"/>
                </a:solidFill>
              </a:rPr>
              <a:t>Effectiveness of International Criminal Justice (2008)</a:t>
            </a:r>
          </a:p>
          <a:p>
            <a:endParaRPr lang="en-US" dirty="0"/>
          </a:p>
          <a:p>
            <a:r>
              <a:rPr lang="en-US" dirty="0" smtClean="0"/>
              <a:t>The arguments and statistics used by Freeland are </a:t>
            </a:r>
            <a:r>
              <a:rPr lang="en-US" b="1" i="1" u="sng" dirty="0" smtClean="0"/>
              <a:t>perfect</a:t>
            </a:r>
            <a:r>
              <a:rPr lang="en-US" dirty="0" smtClean="0"/>
              <a:t> for answering this question, so I’ve made a summary here: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96367"/>
            <a:ext cx="9144000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domestic and international legal systems in dealing with international crime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7416" y="1027364"/>
            <a:ext cx="5476584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INTERNATIONAL</a:t>
            </a:r>
            <a:r>
              <a:rPr lang="en-US" sz="2400" b="1" dirty="0" smtClean="0"/>
              <a:t> </a:t>
            </a:r>
            <a:r>
              <a:rPr lang="en-US" sz="2400" dirty="0" smtClean="0"/>
              <a:t>measures:</a:t>
            </a:r>
          </a:p>
        </p:txBody>
      </p:sp>
    </p:spTree>
    <p:extLst>
      <p:ext uri="{BB962C8B-B14F-4D97-AF65-F5344CB8AC3E}">
        <p14:creationId xmlns:p14="http://schemas.microsoft.com/office/powerpoint/2010/main" val="295403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9144001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domestic and international legal systems in dealing with international crime</a:t>
            </a:r>
            <a:endParaRPr lang="en-US" sz="2400" dirty="0">
              <a:solidFill>
                <a:srgbClr val="FFFF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90323"/>
              </p:ext>
            </p:extLst>
          </p:nvPr>
        </p:nvGraphicFramePr>
        <p:xfrm>
          <a:off x="1" y="2483401"/>
          <a:ext cx="91440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CRITERIA 1 – HAS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OUR INTERNATIONAL LEGAL SYSTEM STOPPED OR REDUCED THE NUMBER OF WARS?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Wars continue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dirty="0" smtClean="0"/>
                        <a:t>around the world, and there are still reports of</a:t>
                      </a:r>
                      <a:r>
                        <a:rPr lang="en-US" sz="2400" baseline="0" dirty="0" smtClean="0"/>
                        <a:t> crimes against humanity</a:t>
                      </a:r>
                      <a:r>
                        <a:rPr lang="en-US" sz="2400" dirty="0" smtClean="0"/>
                        <a:t> going on (Darfur,</a:t>
                      </a:r>
                      <a:r>
                        <a:rPr lang="en-US" sz="2400" baseline="0" dirty="0" smtClean="0"/>
                        <a:t> Congo, </a:t>
                      </a:r>
                      <a:r>
                        <a:rPr lang="en-US" sz="2400" baseline="0" dirty="0" err="1" smtClean="0"/>
                        <a:t>etc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International</a:t>
                      </a:r>
                      <a:r>
                        <a:rPr lang="en-US" sz="1600" baseline="0" dirty="0" smtClean="0"/>
                        <a:t> criminal law </a:t>
                      </a:r>
                      <a:r>
                        <a:rPr lang="en-US" sz="1600" b="1" i="1" u="sng" baseline="0" dirty="0" smtClean="0"/>
                        <a:t>isn’t</a:t>
                      </a:r>
                      <a:r>
                        <a:rPr lang="en-US" sz="1600" baseline="0" dirty="0" smtClean="0"/>
                        <a:t> really going to be able to </a:t>
                      </a:r>
                      <a:r>
                        <a:rPr lang="en-US" sz="1600" b="1" i="1" u="sng" baseline="0" dirty="0" smtClean="0"/>
                        <a:t>stop</a:t>
                      </a:r>
                      <a:r>
                        <a:rPr lang="en-US" sz="1600" i="0" baseline="0" dirty="0" smtClean="0"/>
                        <a:t> these crimes from taking place – just </a:t>
                      </a:r>
                      <a:r>
                        <a:rPr lang="en-US" sz="1600" b="1" i="1" u="sng" baseline="0" dirty="0" smtClean="0">
                          <a:solidFill>
                            <a:srgbClr val="008000"/>
                          </a:solidFill>
                        </a:rPr>
                        <a:t>punish those who commit them</a:t>
                      </a:r>
                      <a:r>
                        <a:rPr lang="en-US" sz="1600" i="0" baseline="0" dirty="0" smtClean="0"/>
                        <a:t>. Violent conflict may just be inevitable between humans. World leaders need to ensure that international law is respected at all times in order for it to be effective.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International law is not</a:t>
                      </a:r>
                      <a:r>
                        <a:rPr lang="en-US" sz="1600" baseline="0" dirty="0" smtClean="0"/>
                        <a:t> as good in dealing with </a:t>
                      </a:r>
                      <a:r>
                        <a:rPr lang="en-US" sz="1600" b="1" baseline="0" dirty="0" smtClean="0"/>
                        <a:t>current</a:t>
                      </a:r>
                      <a:r>
                        <a:rPr lang="en-US" sz="1600" b="0" baseline="0" dirty="0" smtClean="0"/>
                        <a:t> conflicts because </a:t>
                      </a:r>
                      <a:r>
                        <a:rPr lang="en-US" sz="1600" b="1" u="sng" baseline="0" dirty="0" smtClean="0">
                          <a:solidFill>
                            <a:srgbClr val="FF0000"/>
                          </a:solidFill>
                        </a:rPr>
                        <a:t>most current conflicts are INTERNAL</a:t>
                      </a:r>
                      <a:r>
                        <a:rPr lang="en-US" sz="1600" b="0" baseline="0" dirty="0" smtClean="0"/>
                        <a:t>, and international law is weak in dealing with internal issues (due to state sovereignty)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How</a:t>
                      </a:r>
                      <a:r>
                        <a:rPr lang="en-US" sz="1600" dirty="0" smtClean="0"/>
                        <a:t> is international</a:t>
                      </a:r>
                      <a:r>
                        <a:rPr lang="en-US" sz="1600" baseline="0" dirty="0" smtClean="0"/>
                        <a:t> law supposed to stop </a:t>
                      </a:r>
                      <a:r>
                        <a:rPr lang="en-US" sz="1600" b="1" u="sng" baseline="0" dirty="0" smtClean="0"/>
                        <a:t>non-state actors</a:t>
                      </a:r>
                      <a:r>
                        <a:rPr lang="en-US" sz="1600" b="0" baseline="0" dirty="0" smtClean="0"/>
                        <a:t> (e.g. terrorist </a:t>
                      </a:r>
                      <a:r>
                        <a:rPr lang="en-US" sz="1600" b="0" baseline="0" dirty="0" err="1" smtClean="0"/>
                        <a:t>organisations</a:t>
                      </a:r>
                      <a:r>
                        <a:rPr lang="en-US" sz="1600" b="0" baseline="0" dirty="0" smtClean="0"/>
                        <a:t>, militia groups, </a:t>
                      </a:r>
                      <a:r>
                        <a:rPr lang="en-US" sz="1600" b="0" baseline="0" dirty="0" err="1" smtClean="0"/>
                        <a:t>etc</a:t>
                      </a:r>
                      <a:r>
                        <a:rPr lang="en-US" sz="1600" b="0" baseline="0" dirty="0" smtClean="0"/>
                        <a:t>)?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3446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Focusing on crimes against humanity, and the effectiveness of </a:t>
            </a:r>
            <a:r>
              <a:rPr lang="en-US" sz="1400" i="1" dirty="0" smtClean="0"/>
              <a:t>ad hoc</a:t>
            </a:r>
            <a:r>
              <a:rPr lang="en-US" sz="1400" dirty="0" smtClean="0"/>
              <a:t> tribunals and the ICC in dealing with these crimes: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" y="1706460"/>
            <a:ext cx="9143999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Steven Freeland outlines </a:t>
            </a:r>
            <a:r>
              <a:rPr lang="en-US" b="1" u="sng" dirty="0" smtClean="0"/>
              <a:t>3 MAIN CRITERIA</a:t>
            </a:r>
            <a:r>
              <a:rPr lang="en-US" dirty="0" smtClean="0"/>
              <a:t> that could be used </a:t>
            </a:r>
            <a:r>
              <a:rPr lang="en-US" b="1" u="sng" dirty="0" smtClean="0"/>
              <a:t>to make a </a:t>
            </a:r>
            <a:r>
              <a:rPr lang="en-US" b="1" u="sng" dirty="0" err="1" smtClean="0"/>
              <a:t>judgement</a:t>
            </a:r>
            <a:r>
              <a:rPr lang="en-US" b="1" dirty="0" smtClean="0"/>
              <a:t> </a:t>
            </a:r>
            <a:r>
              <a:rPr lang="en-US" dirty="0" smtClean="0"/>
              <a:t>about the effectiveness of the international legal system in dealing with </a:t>
            </a:r>
            <a:r>
              <a:rPr lang="en-US" smtClean="0"/>
              <a:t>international crime: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30997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INTERNATIONAL</a:t>
            </a:r>
            <a:r>
              <a:rPr lang="en-US" sz="2400" b="1" dirty="0" smtClean="0"/>
              <a:t> </a:t>
            </a:r>
            <a:r>
              <a:rPr lang="en-US" sz="2400" dirty="0" smtClean="0"/>
              <a:t>measures:</a:t>
            </a:r>
          </a:p>
        </p:txBody>
      </p:sp>
    </p:spTree>
    <p:extLst>
      <p:ext uri="{BB962C8B-B14F-4D97-AF65-F5344CB8AC3E}">
        <p14:creationId xmlns:p14="http://schemas.microsoft.com/office/powerpoint/2010/main" val="331311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21511"/>
              </p:ext>
            </p:extLst>
          </p:nvPr>
        </p:nvGraphicFramePr>
        <p:xfrm>
          <a:off x="0" y="1287807"/>
          <a:ext cx="9144000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CRITERIA 2 – HAVE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</a:rPr>
                        <a:t> THERE BEEN A LOT OF PROSECUTIONS?</a:t>
                      </a:r>
                      <a:endParaRPr lang="en-US" sz="24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2400" dirty="0" smtClean="0"/>
                        <a:t>There</a:t>
                      </a:r>
                      <a:r>
                        <a:rPr lang="en-US" sz="2400" baseline="0" dirty="0" smtClean="0"/>
                        <a:t> have been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less than 200 people prosecuted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aseline="0" dirty="0" smtClean="0"/>
                        <a:t>by the </a:t>
                      </a:r>
                      <a:r>
                        <a:rPr lang="en-US" sz="2400" b="1" i="1" u="sng" baseline="0" dirty="0" smtClean="0">
                          <a:solidFill>
                            <a:srgbClr val="0000FF"/>
                          </a:solidFill>
                        </a:rPr>
                        <a:t>ad hoc </a:t>
                      </a:r>
                      <a:r>
                        <a:rPr lang="en-US" sz="2400" b="1" i="0" u="sng" baseline="0" dirty="0" smtClean="0">
                          <a:solidFill>
                            <a:srgbClr val="0000FF"/>
                          </a:solidFill>
                        </a:rPr>
                        <a:t>tribunals</a:t>
                      </a:r>
                      <a:r>
                        <a:rPr lang="en-US" sz="2400" i="0" baseline="0" dirty="0" smtClean="0"/>
                        <a:t> and the </a:t>
                      </a:r>
                      <a:r>
                        <a:rPr lang="en-US" sz="2400" b="1" i="0" u="sng" baseline="0" dirty="0" smtClean="0">
                          <a:solidFill>
                            <a:srgbClr val="0000FF"/>
                          </a:solidFill>
                        </a:rPr>
                        <a:t>ICC</a:t>
                      </a:r>
                      <a:r>
                        <a:rPr lang="en-US" sz="2400" i="0" baseline="0" dirty="0" smtClean="0"/>
                        <a:t>. </a:t>
                      </a:r>
                    </a:p>
                    <a:p>
                      <a:endParaRPr lang="en-US" sz="2400" i="0" baseline="0" dirty="0" smtClean="0"/>
                    </a:p>
                    <a:p>
                      <a:r>
                        <a:rPr lang="en-US" sz="2400" i="0" baseline="0" dirty="0" smtClean="0"/>
                        <a:t>By </a:t>
                      </a:r>
                      <a:r>
                        <a:rPr lang="en-US" sz="2400" b="1" i="0" u="sng" baseline="0" dirty="0" smtClean="0">
                          <a:solidFill>
                            <a:srgbClr val="0000FF"/>
                          </a:solidFill>
                        </a:rPr>
                        <a:t>2015</a:t>
                      </a:r>
                      <a:r>
                        <a:rPr lang="en-US" sz="2400" i="0" baseline="0" dirty="0" smtClean="0"/>
                        <a:t>, the world will have spent </a:t>
                      </a:r>
                      <a:r>
                        <a:rPr lang="en-US" sz="2400" b="1" i="0" u="sng" baseline="0" dirty="0" smtClean="0">
                          <a:solidFill>
                            <a:srgbClr val="0000FF"/>
                          </a:solidFill>
                        </a:rPr>
                        <a:t>$6.3 billion</a:t>
                      </a:r>
                      <a:r>
                        <a:rPr lang="en-US" sz="2400" i="0" baseline="0" dirty="0" smtClean="0"/>
                        <a:t> on international courts and tribunals.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These</a:t>
                      </a:r>
                      <a:r>
                        <a:rPr lang="en-US" sz="1600" baseline="0" dirty="0" smtClean="0"/>
                        <a:t> courts were </a:t>
                      </a:r>
                      <a:r>
                        <a:rPr lang="en-US" sz="1600" b="1" u="sng" baseline="0" dirty="0" smtClean="0">
                          <a:solidFill>
                            <a:srgbClr val="FF0000"/>
                          </a:solidFill>
                        </a:rPr>
                        <a:t>only ever designed to prosecute those people who were the </a:t>
                      </a:r>
                      <a:r>
                        <a:rPr lang="en-US" sz="1600" b="1" i="0" u="sng" baseline="0" dirty="0" smtClean="0">
                          <a:solidFill>
                            <a:srgbClr val="FF0000"/>
                          </a:solidFill>
                        </a:rPr>
                        <a:t>MOST responsible</a:t>
                      </a:r>
                      <a:r>
                        <a:rPr lang="en-US" sz="1600" b="1" i="0" baseline="0" dirty="0" smtClean="0"/>
                        <a:t> </a:t>
                      </a:r>
                      <a:r>
                        <a:rPr lang="en-US" sz="1600" i="0" baseline="0" dirty="0" smtClean="0"/>
                        <a:t>for crimes against humanity (not </a:t>
                      </a:r>
                      <a:r>
                        <a:rPr lang="en-US" sz="1600" i="1" baseline="0" dirty="0" smtClean="0"/>
                        <a:t>every </a:t>
                      </a:r>
                      <a:r>
                        <a:rPr lang="en-US" sz="1600" i="0" baseline="0" dirty="0" smtClean="0"/>
                        <a:t>person involved). They are </a:t>
                      </a:r>
                      <a:r>
                        <a:rPr lang="en-US" sz="1600" b="1" i="1" u="sng" baseline="0" dirty="0" smtClean="0"/>
                        <a:t>not supposed to replace domestic courts</a:t>
                      </a:r>
                      <a:r>
                        <a:rPr lang="en-US" sz="1600" b="1" i="0" u="sng" baseline="0" dirty="0" smtClean="0"/>
                        <a:t> </a:t>
                      </a:r>
                      <a:r>
                        <a:rPr lang="en-US" sz="1600" i="0" baseline="0" dirty="0" smtClean="0"/>
                        <a:t>(the domestic legal system can deal with the individual cases of those responsible for the </a:t>
                      </a:r>
                      <a:r>
                        <a:rPr lang="en-US" sz="1600" i="1" baseline="0" dirty="0" smtClean="0"/>
                        <a:t>individual crimes</a:t>
                      </a:r>
                      <a:r>
                        <a:rPr lang="en-US" sz="1600" i="0" baseline="0" dirty="0" smtClean="0"/>
                        <a:t>).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whole idea is to make sure that the most powerful people can be prosecuted for </a:t>
                      </a:r>
                      <a:r>
                        <a:rPr lang="en-US" sz="1600" i="1" dirty="0" smtClean="0"/>
                        <a:t>all</a:t>
                      </a:r>
                      <a:r>
                        <a:rPr lang="en-US" sz="1600" i="0" dirty="0" smtClean="0"/>
                        <a:t> of their crimes (which </a:t>
                      </a:r>
                      <a:r>
                        <a:rPr lang="en-US" sz="1600" b="1" i="0" u="sng" dirty="0" smtClean="0">
                          <a:solidFill>
                            <a:srgbClr val="FF0000"/>
                          </a:solidFill>
                        </a:rPr>
                        <a:t>takes a lot of time,</a:t>
                      </a:r>
                      <a:r>
                        <a:rPr lang="en-US" sz="1600" b="1" i="0" u="sng" baseline="0" dirty="0" smtClean="0">
                          <a:solidFill>
                            <a:srgbClr val="FF0000"/>
                          </a:solidFill>
                        </a:rPr>
                        <a:t> money and political will to do</a:t>
                      </a:r>
                      <a:r>
                        <a:rPr lang="en-US" sz="1600" i="0" baseline="0" dirty="0" smtClean="0"/>
                        <a:t>) – but can create </a:t>
                      </a:r>
                      <a:r>
                        <a:rPr lang="en-US" sz="1600" b="1" i="1" u="sng" baseline="0" dirty="0" smtClean="0">
                          <a:solidFill>
                            <a:srgbClr val="008000"/>
                          </a:solidFill>
                        </a:rPr>
                        <a:t>powerful precedents</a:t>
                      </a:r>
                      <a:r>
                        <a:rPr lang="en-US" sz="1600" b="0" i="0" baseline="0" dirty="0" smtClean="0"/>
                        <a:t> for future leaders who want to commit these crimes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While the “big” trials for the leaders have</a:t>
                      </a:r>
                      <a:r>
                        <a:rPr lang="en-US" sz="1600" baseline="0" dirty="0" smtClean="0"/>
                        <a:t> been happening, there have also been </a:t>
                      </a:r>
                      <a:r>
                        <a:rPr lang="en-US" sz="1600" b="1" i="1" u="sng" baseline="0" dirty="0" smtClean="0">
                          <a:solidFill>
                            <a:srgbClr val="008000"/>
                          </a:solidFill>
                        </a:rPr>
                        <a:t>millions of cases</a:t>
                      </a:r>
                      <a:r>
                        <a:rPr lang="en-US" sz="1600" baseline="0" dirty="0" smtClean="0"/>
                        <a:t> heard in courts like the </a:t>
                      </a:r>
                      <a:r>
                        <a:rPr lang="en-US" sz="1600" b="1" u="sng" dirty="0" err="1" smtClean="0">
                          <a:solidFill>
                            <a:srgbClr val="0000FF"/>
                          </a:solidFill>
                        </a:rPr>
                        <a:t>Gacaca</a:t>
                      </a:r>
                      <a:r>
                        <a:rPr lang="en-US" sz="1600" b="1" u="sng" dirty="0" smtClean="0">
                          <a:solidFill>
                            <a:srgbClr val="0000FF"/>
                          </a:solidFill>
                        </a:rPr>
                        <a:t> Traditional Courts</a:t>
                      </a:r>
                      <a:r>
                        <a:rPr lang="en-US" sz="1600" dirty="0" smtClean="0"/>
                        <a:t> in Rwanda.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“How much international criminal justice are we prepared</a:t>
                      </a:r>
                      <a:r>
                        <a:rPr lang="en-US" sz="2000" b="1" baseline="0" dirty="0" smtClean="0"/>
                        <a:t> to pay for?”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" y="0"/>
            <a:ext cx="9144001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domestic and international legal systems in dealing with international crime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0997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INTERNATIONAL</a:t>
            </a:r>
            <a:r>
              <a:rPr lang="en-US" sz="2400" b="1" dirty="0" smtClean="0"/>
              <a:t> </a:t>
            </a:r>
            <a:r>
              <a:rPr lang="en-US" sz="2400" dirty="0" smtClean="0"/>
              <a:t>measures:</a:t>
            </a:r>
          </a:p>
        </p:txBody>
      </p:sp>
    </p:spTree>
    <p:extLst>
      <p:ext uri="{BB962C8B-B14F-4D97-AF65-F5344CB8AC3E}">
        <p14:creationId xmlns:p14="http://schemas.microsoft.com/office/powerpoint/2010/main" val="192558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832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Heads of State (leaders of countries) </a:t>
            </a:r>
            <a:r>
              <a:rPr lang="en-US" dirty="0" smtClean="0">
                <a:solidFill>
                  <a:srgbClr val="FF0000"/>
                </a:solidFill>
              </a:rPr>
              <a:t>used to see themselves as being </a:t>
            </a:r>
            <a:r>
              <a:rPr lang="en-US" b="1" dirty="0" smtClean="0">
                <a:solidFill>
                  <a:srgbClr val="FF0000"/>
                </a:solidFill>
              </a:rPr>
              <a:t>above the law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66728"/>
            <a:ext cx="9143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8000"/>
                </a:solidFill>
              </a:rPr>
              <a:t>This is no longer the case</a:t>
            </a:r>
            <a:r>
              <a:rPr lang="en-US" sz="3200" baseline="30000" dirty="0" smtClean="0"/>
              <a:t>*</a:t>
            </a:r>
            <a:endParaRPr lang="en-US" sz="32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2826709"/>
            <a:ext cx="9144000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</a:t>
            </a:r>
            <a:r>
              <a:rPr lang="en-US" b="1" dirty="0" smtClean="0"/>
              <a:t>prosecutions of former powerful leaders </a:t>
            </a:r>
          </a:p>
          <a:p>
            <a:pPr algn="ctr"/>
            <a:r>
              <a:rPr lang="en-US" dirty="0" smtClean="0"/>
              <a:t>(Saddam Hussein, Charles Taylor, Slobodan </a:t>
            </a:r>
            <a:r>
              <a:rPr lang="en-US" dirty="0" err="1" smtClean="0"/>
              <a:t>Milošević</a:t>
            </a:r>
            <a:r>
              <a:rPr lang="en-US" dirty="0" smtClean="0"/>
              <a:t>), </a:t>
            </a:r>
          </a:p>
          <a:p>
            <a:pPr algn="ctr"/>
            <a:r>
              <a:rPr lang="en-US" b="1" dirty="0" smtClean="0"/>
              <a:t>leaders are now aware </a:t>
            </a:r>
            <a:r>
              <a:rPr lang="en-US" dirty="0" smtClean="0"/>
              <a:t>that </a:t>
            </a:r>
          </a:p>
          <a:p>
            <a:pPr algn="ctr"/>
            <a:r>
              <a:rPr lang="en-US" sz="2400" b="1" i="1" dirty="0" smtClean="0">
                <a:solidFill>
                  <a:srgbClr val="008000"/>
                </a:solidFill>
              </a:rPr>
              <a:t>they may be held accountable for crime against humanity – </a:t>
            </a:r>
          </a:p>
          <a:p>
            <a:pPr algn="ctr"/>
            <a:r>
              <a:rPr lang="en-US" sz="2400" b="1" i="1" dirty="0" smtClean="0">
                <a:solidFill>
                  <a:srgbClr val="008000"/>
                </a:solidFill>
              </a:rPr>
              <a:t>EVEN IF IT IS WITHIN THEIR OWN BORDERS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42299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(this would have been </a:t>
            </a:r>
            <a:r>
              <a:rPr lang="en-US" i="1" dirty="0" smtClean="0"/>
              <a:t>unthinkable</a:t>
            </a:r>
            <a:r>
              <a:rPr lang="en-US" dirty="0" smtClean="0"/>
              <a:t> 15 years ago)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811631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But there is more work to be done…</a:t>
            </a:r>
            <a:endParaRPr lang="en-US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We just have to rely on the political will of world leaders to hold international criminals responsible for what they have done.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295210"/>
            <a:ext cx="9143999" cy="461665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CRITERIA 3 – ARE INTERNATIONAL CRIMINALS MORE ACCOUNTABLE?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9112" y="6463268"/>
            <a:ext cx="619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aseline="30000" dirty="0" smtClean="0"/>
              <a:t>*</a:t>
            </a:r>
            <a:r>
              <a:rPr lang="en-US" i="1" dirty="0" smtClean="0"/>
              <a:t>Unless you’re the leader of a white, English-speaking country…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-1" y="0"/>
            <a:ext cx="9144001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domestic and international legal systems in dealing with international crime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830997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INTERNATIONAL</a:t>
            </a:r>
            <a:r>
              <a:rPr lang="en-US" sz="2400" b="1" dirty="0" smtClean="0"/>
              <a:t> </a:t>
            </a:r>
            <a:r>
              <a:rPr lang="en-US" sz="2400" dirty="0" smtClean="0"/>
              <a:t>measures:</a:t>
            </a:r>
          </a:p>
        </p:txBody>
      </p:sp>
    </p:spTree>
    <p:extLst>
      <p:ext uri="{BB962C8B-B14F-4D97-AF65-F5344CB8AC3E}">
        <p14:creationId xmlns:p14="http://schemas.microsoft.com/office/powerpoint/2010/main" val="313688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Catholic Education Office Parramatta</cp:lastModifiedBy>
  <cp:revision>4</cp:revision>
  <dcterms:created xsi:type="dcterms:W3CDTF">2013-05-31T03:45:08Z</dcterms:created>
  <dcterms:modified xsi:type="dcterms:W3CDTF">2014-07-28T23:27:23Z</dcterms:modified>
</cp:coreProperties>
</file>